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60" r:id="rId1"/>
  </p:sldMasterIdLst>
  <p:notesMasterIdLst>
    <p:notesMasterId r:id="rId14"/>
  </p:notesMasterIdLst>
  <p:handoutMasterIdLst>
    <p:handoutMasterId r:id="rId15"/>
  </p:handoutMasterIdLst>
  <p:sldIdLst>
    <p:sldId id="258" r:id="rId2"/>
    <p:sldId id="264" r:id="rId3"/>
    <p:sldId id="268" r:id="rId4"/>
    <p:sldId id="269" r:id="rId5"/>
    <p:sldId id="270" r:id="rId6"/>
    <p:sldId id="273" r:id="rId7"/>
    <p:sldId id="276" r:id="rId8"/>
    <p:sldId id="267" r:id="rId9"/>
    <p:sldId id="271" r:id="rId10"/>
    <p:sldId id="275" r:id="rId11"/>
    <p:sldId id="274" r:id="rId12"/>
    <p:sldId id="272" r:id="rId13"/>
  </p:sldIdLst>
  <p:sldSz cx="9144000" cy="6858000" type="screen4x3"/>
  <p:notesSz cx="6858000" cy="9144000"/>
  <p:embeddedFontLst>
    <p:embeddedFont>
      <p:font typeface="Twinkl Cursive Unlooped" panose="02000000000000000000" pitchFamily="2" charset="0"/>
      <p:regular r:id="rId16"/>
    </p:embeddedFont>
    <p:embeddedFont>
      <p:font typeface="Calibri" panose="020F0502020204030204" pitchFamily="34" charset="0"/>
      <p:regular r:id="rId17"/>
      <p:bold r:id="rId18"/>
      <p:italic r:id="rId19"/>
      <p:boldItalic r:id="rId20"/>
    </p:embeddedFont>
    <p:embeddedFont>
      <p:font typeface="Twinkl" panose="020B0604020202020204" charset="0"/>
      <p:regular r:id="rId21"/>
      <p:bold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guide id="4" pos="340" userDrawn="1">
          <p15:clr>
            <a:srgbClr val="A4A3A4"/>
          </p15:clr>
        </p15:guide>
        <p15:guide id="5" orient="horz" pos="3974" userDrawn="1">
          <p15:clr>
            <a:srgbClr val="A4A3A4"/>
          </p15:clr>
        </p15:guide>
        <p15:guide id="6" pos="5420" userDrawn="1">
          <p15:clr>
            <a:srgbClr val="A4A3A4"/>
          </p15:clr>
        </p15:guide>
        <p15:guide id="7" orient="horz" pos="346" userDrawn="1">
          <p15:clr>
            <a:srgbClr val="A4A3A4"/>
          </p15:clr>
        </p15:guide>
        <p15:guide id="8" pos="476" userDrawn="1">
          <p15:clr>
            <a:srgbClr val="A4A3A4"/>
          </p15:clr>
        </p15:guide>
        <p15:guide id="9" orient="horz" pos="482" userDrawn="1">
          <p15:clr>
            <a:srgbClr val="A4A3A4"/>
          </p15:clr>
        </p15:guide>
        <p15:guide id="10" orient="horz" pos="3838" userDrawn="1">
          <p15:clr>
            <a:srgbClr val="A4A3A4"/>
          </p15:clr>
        </p15:guide>
        <p15:guide id="11" pos="5284" userDrawn="1">
          <p15:clr>
            <a:srgbClr val="A4A3A4"/>
          </p15:clr>
        </p15:guide>
      </p15:sldGuideLst>
    </p:ext>
    <p:ext uri="{2D200454-40CA-4A62-9FC3-DE9A4176ACB9}">
      <p15:notesGuideLst xmlns:p15="http://schemas.microsoft.com/office/powerpoint/2012/main"/>
    </p:ext>
    <p:ext uri="http://customooxmlschemas.google.com/">
      <go:slidesCustomData xmlns:go="http://customooxmlschemas.google.com/" xmlns:p15="http://schemas.microsoft.com/office/powerpoint/2012/main" xmlns="" roundtripDataSignature="AMtx7mhRbRcBDf8om5W+N3df/KnV59765A==" r:id="rId27"/>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nick hough" initials="" lastIdx="6" clrIdx="0"/>
  <p:cmAuthor id="1" name="Nick Hough" initials="" lastIdx="1"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9E1B1"/>
    <a:srgbClr val="BCA017"/>
    <a:srgbClr val="C46213"/>
    <a:srgbClr val="EB8634"/>
    <a:srgbClr val="7A8A47"/>
    <a:srgbClr val="18A0DB"/>
    <a:srgbClr val="DE1E5A"/>
    <a:srgbClr val="BC0105"/>
    <a:srgbClr val="4DB1E3"/>
    <a:srgbClr val="80C1E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320" autoAdjust="0"/>
    <p:restoredTop sz="94660"/>
  </p:normalViewPr>
  <p:slideViewPr>
    <p:cSldViewPr snapToGrid="0" showGuides="1">
      <p:cViewPr varScale="1">
        <p:scale>
          <a:sx n="88" d="100"/>
          <a:sy n="88" d="100"/>
        </p:scale>
        <p:origin x="1642" y="53"/>
      </p:cViewPr>
      <p:guideLst>
        <p:guide orient="horz" pos="2160"/>
        <p:guide pos="2880"/>
        <p:guide pos="340"/>
        <p:guide orient="horz" pos="3974"/>
        <p:guide pos="5420"/>
        <p:guide orient="horz" pos="346"/>
        <p:guide pos="476"/>
        <p:guide orient="horz" pos="482"/>
        <p:guide orient="horz" pos="3838"/>
        <p:guide pos="5284"/>
      </p:guideLst>
    </p:cSldViewPr>
  </p:slideViewPr>
  <p:notesTextViewPr>
    <p:cViewPr>
      <p:scale>
        <a:sx n="3" d="2"/>
        <a:sy n="3" d="2"/>
      </p:scale>
      <p:origin x="0" y="0"/>
    </p:cViewPr>
  </p:notesTextViewPr>
  <p:notesViewPr>
    <p:cSldViewPr snapToGrid="0" showGuides="1">
      <p:cViewPr varScale="1">
        <p:scale>
          <a:sx n="77" d="100"/>
          <a:sy n="77" d="100"/>
        </p:scale>
        <p:origin x="2646"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handoutMaster" Target="handoutMasters/handoutMaster1.xml"/><Relationship Id="rId28"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7.fntdata"/><Relationship Id="rId27" Type="http://customschemas.google.com/relationships/presentationmetadata" Target="metadata"/><Relationship Id="rId3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B34F151-63AC-41CE-96F5-7702E930870C}" type="datetimeFigureOut">
              <a:rPr lang="en-GB" smtClean="0"/>
              <a:t>30/01/2023</a:t>
            </a:fld>
            <a:endParaRPr lang="en-GB"/>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676B846-B279-40AC-BFF5-DBC4013370C2}" type="slidenum">
              <a:rPr lang="en-GB" smtClean="0"/>
              <a:t>‹#›</a:t>
            </a:fld>
            <a:endParaRPr lang="en-GB"/>
          </a:p>
        </p:txBody>
      </p:sp>
    </p:spTree>
    <p:extLst>
      <p:ext uri="{BB962C8B-B14F-4D97-AF65-F5344CB8AC3E}">
        <p14:creationId xmlns:p14="http://schemas.microsoft.com/office/powerpoint/2010/main" val="2645397011"/>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jpeg>
</file>

<file path=ppt/media/image13.png>
</file>

<file path=ppt/media/image14.png>
</file>

<file path=ppt/media/image15.png>
</file>

<file path=ppt/media/image16.png>
</file>

<file path=ppt/media/image2.jp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D02C5D1-7818-41B5-ABAD-5E4B38A5388F}" type="datetimeFigureOut">
              <a:rPr lang="en-GB" smtClean="0"/>
              <a:t>30/01/2023</a:t>
            </a:fld>
            <a:endParaRPr lang="en-GB"/>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A521341-850D-40E1-BB3D-87946DC9B06D}" type="slidenum">
              <a:rPr lang="en-GB" smtClean="0"/>
              <a:t>‹#›</a:t>
            </a:fld>
            <a:endParaRPr lang="en-GB"/>
          </a:p>
        </p:txBody>
      </p:sp>
    </p:spTree>
    <p:extLst>
      <p:ext uri="{BB962C8B-B14F-4D97-AF65-F5344CB8AC3E}">
        <p14:creationId xmlns:p14="http://schemas.microsoft.com/office/powerpoint/2010/main" val="8470487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 Id="rId4" Type="http://schemas.openxmlformats.org/officeDocument/2006/relationships/hyperlink" Target="https://www.twinkl.co.uk/" TargetMode="Externa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Master" Target="../slideMasters/slideMaster1.xml"/><Relationship Id="rId4" Type="http://schemas.openxmlformats.org/officeDocument/2006/relationships/hyperlink" Target="https://www.twinkl.co.uk/" TargetMode="Externa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22767" y="6196125"/>
            <a:ext cx="576495" cy="580719"/>
          </a:xfrm>
          <a:prstGeom prst="rect">
            <a:avLst/>
          </a:prstGeom>
        </p:spPr>
      </p:pic>
      <p:sp>
        <p:nvSpPr>
          <p:cNvPr id="2" name="Rectangle 1">
            <a:hlinkClick r:id="rId4"/>
          </p:cNvPr>
          <p:cNvSpPr/>
          <p:nvPr userDrawn="1"/>
        </p:nvSpPr>
        <p:spPr>
          <a:xfrm>
            <a:off x="4137660" y="5561814"/>
            <a:ext cx="868680" cy="55302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5370407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with Box">
    <p:spTree>
      <p:nvGrpSpPr>
        <p:cNvPr id="1" name=""/>
        <p:cNvGrpSpPr/>
        <p:nvPr/>
      </p:nvGrpSpPr>
      <p:grpSpPr>
        <a:xfrm>
          <a:off x="0" y="0"/>
          <a:ext cx="0" cy="0"/>
          <a:chOff x="0" y="0"/>
          <a:chExt cx="0" cy="0"/>
        </a:xfrm>
      </p:grpSpPr>
      <p:sp>
        <p:nvSpPr>
          <p:cNvPr id="4" name="Rounded Rectangle 3"/>
          <p:cNvSpPr/>
          <p:nvPr userDrawn="1"/>
        </p:nvSpPr>
        <p:spPr bwMode="auto">
          <a:xfrm>
            <a:off x="457198" y="438151"/>
            <a:ext cx="8220075" cy="5957887"/>
          </a:xfrm>
          <a:prstGeom prst="roundRect">
            <a:avLst>
              <a:gd name="adj" fmla="val 2649"/>
            </a:avLst>
          </a:prstGeom>
          <a:solidFill>
            <a:schemeClr val="bg1">
              <a:alpha val="90000"/>
            </a:schemeClr>
          </a:solidFill>
          <a:ln w="2540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GB" sz="1350" dirty="0">
                <a:latin typeface="Twinkl" pitchFamily="50" charset="0"/>
              </a:rPr>
              <a:t> </a:t>
            </a:r>
          </a:p>
        </p:txBody>
      </p:sp>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072497" y="5734211"/>
            <a:ext cx="576495" cy="580719"/>
          </a:xfrm>
          <a:prstGeom prst="rect">
            <a:avLst/>
          </a:prstGeom>
        </p:spPr>
      </p:pic>
    </p:spTree>
    <p:extLst>
      <p:ext uri="{BB962C8B-B14F-4D97-AF65-F5344CB8AC3E}">
        <p14:creationId xmlns:p14="http://schemas.microsoft.com/office/powerpoint/2010/main" val="34298710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5" name="Rounded Rectangle 4"/>
          <p:cNvSpPr/>
          <p:nvPr userDrawn="1"/>
        </p:nvSpPr>
        <p:spPr bwMode="auto">
          <a:xfrm>
            <a:off x="457198" y="438151"/>
            <a:ext cx="8220075" cy="5957887"/>
          </a:xfrm>
          <a:prstGeom prst="roundRect">
            <a:avLst>
              <a:gd name="adj" fmla="val 2649"/>
            </a:avLst>
          </a:prstGeom>
          <a:solidFill>
            <a:schemeClr val="bg1">
              <a:alpha val="90000"/>
            </a:schemeClr>
          </a:solidFill>
          <a:ln w="2540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GB" sz="1350" dirty="0">
                <a:latin typeface="Twinkl" pitchFamily="50" charset="0"/>
              </a:rPr>
              <a:t> </a:t>
            </a:r>
          </a:p>
        </p:txBody>
      </p:sp>
      <p:sp>
        <p:nvSpPr>
          <p:cNvPr id="8" name="Title 5"/>
          <p:cNvSpPr>
            <a:spLocks noGrp="1"/>
          </p:cNvSpPr>
          <p:nvPr>
            <p:ph type="title"/>
          </p:nvPr>
        </p:nvSpPr>
        <p:spPr>
          <a:xfrm>
            <a:off x="457198" y="478895"/>
            <a:ext cx="8220075" cy="994306"/>
          </a:xfrm>
        </p:spPr>
        <p:txBody>
          <a:bodyPr>
            <a:noAutofit/>
          </a:bodyPr>
          <a:lstStyle>
            <a:lvl1pPr>
              <a:defRPr>
                <a:latin typeface="Twinkl" pitchFamily="2" charset="0"/>
              </a:defRPr>
            </a:lvl1pPr>
          </a:lstStyle>
          <a:p>
            <a:r>
              <a:rPr lang="en-US"/>
              <a:t>Click to edit Master title style</a:t>
            </a:r>
            <a:endParaRPr lang="en-GB" dirty="0"/>
          </a:p>
        </p:txBody>
      </p:sp>
    </p:spTree>
    <p:extLst>
      <p:ext uri="{BB962C8B-B14F-4D97-AF65-F5344CB8AC3E}">
        <p14:creationId xmlns:p14="http://schemas.microsoft.com/office/powerpoint/2010/main" val="2610794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Aims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2575232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nd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22767" y="6196125"/>
            <a:ext cx="576495" cy="580719"/>
          </a:xfrm>
          <a:prstGeom prst="rect">
            <a:avLst/>
          </a:prstGeom>
        </p:spPr>
      </p:pic>
      <p:sp>
        <p:nvSpPr>
          <p:cNvPr id="4" name="Rectangle 3">
            <a:hlinkClick r:id="rId4"/>
          </p:cNvPr>
          <p:cNvSpPr/>
          <p:nvPr userDrawn="1"/>
        </p:nvSpPr>
        <p:spPr>
          <a:xfrm>
            <a:off x="4137660" y="3152488"/>
            <a:ext cx="868680" cy="55302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68197377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jp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7">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89745" y="695325"/>
            <a:ext cx="8164510" cy="1150938"/>
          </a:xfrm>
          <a:prstGeom prst="roundRect">
            <a:avLst>
              <a:gd name="adj" fmla="val 9641"/>
            </a:avLst>
          </a:prstGeom>
          <a:noFill/>
          <a:ln w="25400">
            <a:noFill/>
          </a:ln>
        </p:spPr>
        <p:txBody>
          <a:bodyPr vert="horz" lIns="252000" tIns="252000" rIns="252000" bIns="252000" rtlCol="0" anchor="ctr" anchorCtr="1">
            <a:normAutofit/>
          </a:bodyPr>
          <a:lstStyle/>
          <a:p>
            <a:r>
              <a:rPr lang="en-US"/>
              <a:t>Click to edit Master title style</a:t>
            </a:r>
            <a:endParaRPr lang="en-US" dirty="0"/>
          </a:p>
        </p:txBody>
      </p:sp>
      <p:sp>
        <p:nvSpPr>
          <p:cNvPr id="3" name="Text Placeholder 2"/>
          <p:cNvSpPr>
            <a:spLocks noGrp="1"/>
          </p:cNvSpPr>
          <p:nvPr>
            <p:ph type="body" idx="1"/>
          </p:nvPr>
        </p:nvSpPr>
        <p:spPr>
          <a:xfrm>
            <a:off x="489745" y="1957386"/>
            <a:ext cx="8164510" cy="4387851"/>
          </a:xfrm>
          <a:prstGeom prst="roundRect">
            <a:avLst>
              <a:gd name="adj" fmla="val 2585"/>
            </a:avLst>
          </a:prstGeom>
          <a:noFill/>
          <a:ln w="25400">
            <a:noFill/>
          </a:ln>
        </p:spPr>
        <p:txBody>
          <a:bodyPr vert="horz" lIns="252000" tIns="252000" rIns="252000" bIns="25200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389201"/>
      </p:ext>
    </p:extLst>
  </p:cSld>
  <p:clrMap bg1="lt1" tx1="dk1" bg2="lt2" tx2="dk2" accent1="accent1" accent2="accent2" accent3="accent3" accent4="accent4" accent5="accent5" accent6="accent6" hlink="hlink" folHlink="folHlink"/>
  <p:sldLayoutIdLst>
    <p:sldLayoutId id="2147483661" r:id="rId1"/>
    <p:sldLayoutId id="2147483667" r:id="rId2"/>
    <p:sldLayoutId id="2147483662" r:id="rId3"/>
    <p:sldLayoutId id="2147483663" r:id="rId4"/>
    <p:sldLayoutId id="2147483666" r:id="rId5"/>
  </p:sldLayoutIdLst>
  <p:txStyles>
    <p:titleStyle>
      <a:lvl1pPr algn="l" defTabSz="914400" rtl="0" eaLnBrk="1" latinLnBrk="0" hangingPunct="1">
        <a:lnSpc>
          <a:spcPct val="90000"/>
        </a:lnSpc>
        <a:spcBef>
          <a:spcPct val="0"/>
        </a:spcBef>
        <a:buNone/>
        <a:defRPr sz="4000" b="1" kern="1200">
          <a:solidFill>
            <a:srgbClr val="1C1C1C"/>
          </a:solidFill>
          <a:latin typeface="Twinkl" pitchFamily="50"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rgbClr val="1C1C1C"/>
          </a:solidFill>
          <a:latin typeface="Twinkl" pitchFamily="50" charset="0"/>
          <a:ea typeface="Twinkl" pitchFamily="2"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rgbClr val="1C1C1C"/>
          </a:solidFill>
          <a:latin typeface="Twinkl" pitchFamily="50" charset="0"/>
          <a:ea typeface="Twinkl" pitchFamily="2"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rgbClr val="1C1C1C"/>
          </a:solidFill>
          <a:latin typeface="Twinkl" pitchFamily="50" charset="0"/>
          <a:ea typeface="Twinkl" pitchFamily="2"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rgbClr val="1C1C1C"/>
          </a:solidFill>
          <a:latin typeface="Twinkl" pitchFamily="50" charset="0"/>
          <a:ea typeface="Twinkl" pitchFamily="2"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rgbClr val="1C1C1C"/>
          </a:solidFill>
          <a:latin typeface="Twinkl" pitchFamily="50" charset="0"/>
          <a:ea typeface="Twinkl" pitchFamily="2"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288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hyperlink" Target="https://www.twinkl.co.uk/resources/ks2-subjects/ks2-geography/ks2-geography-the-rainforest"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s://www.twinkl.co.uk/resources/ks2-subjects/ks2-geography/ks2-geography-the-rainforest" TargetMode="Externa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s://www.twinkl.co.uk/resources/ks2-subjects/ks2-geography/ks2-geography-the-rainforest" TargetMode="Externa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s://www.twinkl.co.uk/resources/ks2-subjects/ks2-geography/ks2-geography-the-rainforest" TargetMode="Externa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www.twinkl.co.uk/resources/ks2-subjects/ks2-geography/ks2-geography-the-rainforest" TargetMode="Externa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www.twinkl.co.uk/resources/ks2-subjects/ks2-geography/ks2-geography-the-rainforest" TargetMode="Externa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www.twinkl.co.uk/resources/ks2-subjects/ks2-geography/ks2-geography-the-rainforest" TargetMode="Externa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www.twinkl.co.uk/resources/ks2-subjects/ks2-geography/ks2-geography-the-rainforest" TargetMode="Externa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www.twinkl.co.uk/resources/ks2-subjects/ks2-geography/ks2-geography-the-rainforest" TargetMode="Externa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hyperlink" Target="https://www.twinkl.co.uk/resources/ks2-subjects/ks2-geography/ks2-geography-the-rainforest" TargetMode="Externa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hyperlink" Target="https://www.twinkl.co.uk/resources/ks2-subjects/ks2-geography/ks2-geography-the-rainforest" TargetMode="Externa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https://www.twinkl.co.uk/resources/ks2-subjects/ks2-geography/ks2-geography-the-rainforest" TargetMode="Externa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hlinkClick r:id="rId2"/>
            <a:extLst>
              <a:ext uri="{FF2B5EF4-FFF2-40B4-BE49-F238E27FC236}">
                <a16:creationId xmlns:a16="http://schemas.microsoft.com/office/drawing/2014/main" id="{5BF88893-768C-47C6-B426-ED29105FE31B}"/>
              </a:ext>
            </a:extLst>
          </p:cNvPr>
          <p:cNvSpPr/>
          <p:nvPr/>
        </p:nvSpPr>
        <p:spPr>
          <a:xfrm>
            <a:off x="3813386" y="5276427"/>
            <a:ext cx="1517227" cy="116501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extBox 1"/>
          <p:cNvSpPr txBox="1"/>
          <p:nvPr/>
        </p:nvSpPr>
        <p:spPr>
          <a:xfrm>
            <a:off x="287383" y="731520"/>
            <a:ext cx="8412480" cy="3108543"/>
          </a:xfrm>
          <a:prstGeom prst="rect">
            <a:avLst/>
          </a:prstGeom>
          <a:solidFill>
            <a:srgbClr val="92D050"/>
          </a:solidFill>
        </p:spPr>
        <p:txBody>
          <a:bodyPr wrap="square" rtlCol="0">
            <a:spAutoFit/>
          </a:bodyPr>
          <a:lstStyle/>
          <a:p>
            <a:r>
              <a:rPr lang="en-US" sz="2800" dirty="0" smtClean="0">
                <a:latin typeface="Twinkl Cursive Unlooped" panose="02000000000000000000" pitchFamily="2" charset="0"/>
              </a:rPr>
              <a:t>Tuesday 31</a:t>
            </a:r>
            <a:r>
              <a:rPr lang="en-US" sz="2800" baseline="30000" dirty="0" smtClean="0">
                <a:latin typeface="Twinkl Cursive Unlooped" panose="02000000000000000000" pitchFamily="2" charset="0"/>
              </a:rPr>
              <a:t>st</a:t>
            </a:r>
            <a:r>
              <a:rPr lang="en-US" sz="2800" dirty="0" smtClean="0">
                <a:latin typeface="Twinkl Cursive Unlooped" panose="02000000000000000000" pitchFamily="2" charset="0"/>
              </a:rPr>
              <a:t> January 2023</a:t>
            </a:r>
          </a:p>
          <a:p>
            <a:r>
              <a:rPr lang="en-US" sz="2800" dirty="0" smtClean="0">
                <a:latin typeface="Twinkl Cursive Unlooped" panose="02000000000000000000" pitchFamily="2" charset="0"/>
              </a:rPr>
              <a:t>LO: To explore the daily life of the Kayapo Tribe.</a:t>
            </a:r>
          </a:p>
          <a:p>
            <a:endParaRPr lang="en-US" sz="2800" dirty="0">
              <a:latin typeface="Twinkl Cursive Unlooped" panose="02000000000000000000" pitchFamily="2" charset="0"/>
            </a:endParaRPr>
          </a:p>
          <a:p>
            <a:r>
              <a:rPr lang="en-US" sz="2800" dirty="0" smtClean="0">
                <a:latin typeface="Twinkl Cursive Unlooped" panose="02000000000000000000" pitchFamily="2" charset="0"/>
              </a:rPr>
              <a:t>What can you remember about climates?</a:t>
            </a:r>
          </a:p>
          <a:p>
            <a:r>
              <a:rPr lang="en-US" sz="2800" dirty="0" smtClean="0">
                <a:latin typeface="Twinkl Cursive Unlooped" panose="02000000000000000000" pitchFamily="2" charset="0"/>
              </a:rPr>
              <a:t>What can you remember about biomes?</a:t>
            </a:r>
          </a:p>
          <a:p>
            <a:endParaRPr lang="en-US" sz="2800" dirty="0">
              <a:latin typeface="Twinkl Cursive Unlooped" panose="02000000000000000000" pitchFamily="2" charset="0"/>
            </a:endParaRPr>
          </a:p>
          <a:p>
            <a:endParaRPr lang="en-GB" sz="2800" dirty="0">
              <a:latin typeface="Twinkl Cursive Unlooped" panose="02000000000000000000" pitchFamily="2" charset="0"/>
            </a:endParaRPr>
          </a:p>
        </p:txBody>
      </p:sp>
    </p:spTree>
    <p:extLst>
      <p:ext uri="{BB962C8B-B14F-4D97-AF65-F5344CB8AC3E}">
        <p14:creationId xmlns:p14="http://schemas.microsoft.com/office/powerpoint/2010/main" val="22118862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755651" y="1261807"/>
            <a:ext cx="7632700" cy="710552"/>
          </a:xfrm>
          <a:prstGeom prst="rect">
            <a:avLst/>
          </a:prstGeom>
          <a:solidFill>
            <a:srgbClr val="7A8A47"/>
          </a:soli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108000" rIns="108000" bIns="108000" rtlCol="0" anchor="ctr">
            <a:spAutoFit/>
          </a:bodyPr>
          <a:lstStyle/>
          <a:p>
            <a:pPr marL="0" marR="0" lvl="0" indent="0" algn="ctr" rtl="0">
              <a:spcBef>
                <a:spcPts val="0"/>
              </a:spcBef>
              <a:spcAft>
                <a:spcPts val="0"/>
              </a:spcAft>
              <a:buNone/>
            </a:pPr>
            <a:r>
              <a:rPr lang="en-US" sz="1600" dirty="0">
                <a:solidFill>
                  <a:schemeClr val="lt1"/>
                </a:solidFill>
                <a:ea typeface="Arial"/>
                <a:cs typeface="Arial"/>
                <a:sym typeface="Arial"/>
              </a:rPr>
              <a:t>The </a:t>
            </a:r>
            <a:r>
              <a:rPr lang="en-US" sz="1600" dirty="0" err="1">
                <a:solidFill>
                  <a:schemeClr val="lt1"/>
                </a:solidFill>
                <a:ea typeface="Arial"/>
                <a:cs typeface="Arial"/>
                <a:sym typeface="Arial"/>
              </a:rPr>
              <a:t>Korubo</a:t>
            </a:r>
            <a:r>
              <a:rPr lang="en-US" sz="1600" dirty="0">
                <a:solidFill>
                  <a:schemeClr val="lt1"/>
                </a:solidFill>
                <a:ea typeface="Arial"/>
                <a:cs typeface="Arial"/>
                <a:sym typeface="Arial"/>
              </a:rPr>
              <a:t> are one of the indigenous groups living in the Javari Valley indigenous territory in the western Brazilian Amazon.</a:t>
            </a:r>
            <a:endParaRPr lang="en-US" sz="1200" dirty="0"/>
          </a:p>
        </p:txBody>
      </p:sp>
      <p:sp>
        <p:nvSpPr>
          <p:cNvPr id="21" name="Title 20"/>
          <p:cNvSpPr>
            <a:spLocks noGrp="1"/>
          </p:cNvSpPr>
          <p:nvPr>
            <p:ph type="title"/>
          </p:nvPr>
        </p:nvSpPr>
        <p:spPr>
          <a:xfrm>
            <a:off x="0" y="478895"/>
            <a:ext cx="9144000" cy="994306"/>
          </a:xfrm>
        </p:spPr>
        <p:txBody>
          <a:bodyPr/>
          <a:lstStyle/>
          <a:p>
            <a:r>
              <a:rPr lang="en-GB" sz="3600" b="1" dirty="0"/>
              <a:t>The </a:t>
            </a:r>
            <a:r>
              <a:rPr lang="en-GB" sz="3600" b="1" dirty="0" err="1"/>
              <a:t>Korubo</a:t>
            </a:r>
            <a:endParaRPr lang="en-GB" sz="3600" b="1" dirty="0"/>
          </a:p>
        </p:txBody>
      </p:sp>
      <p:sp>
        <p:nvSpPr>
          <p:cNvPr id="2" name="Rectangle 1">
            <a:hlinkClick r:id="rId2"/>
            <a:extLst>
              <a:ext uri="{FF2B5EF4-FFF2-40B4-BE49-F238E27FC236}">
                <a16:creationId xmlns:a16="http://schemas.microsoft.com/office/drawing/2014/main" id="{24314830-F7B7-4B1F-8AB7-2AB8B9D96EDB}"/>
              </a:ext>
            </a:extLst>
          </p:cNvPr>
          <p:cNvSpPr/>
          <p:nvPr/>
        </p:nvSpPr>
        <p:spPr>
          <a:xfrm>
            <a:off x="8290560" y="6482080"/>
            <a:ext cx="856403" cy="375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Rectangle 4">
            <a:extLst>
              <a:ext uri="{FF2B5EF4-FFF2-40B4-BE49-F238E27FC236}">
                <a16:creationId xmlns:a16="http://schemas.microsoft.com/office/drawing/2014/main" id="{5D43621A-DF81-4B3D-9F2C-70920E0F1D0A}"/>
              </a:ext>
            </a:extLst>
          </p:cNvPr>
          <p:cNvSpPr>
            <a:spLocks/>
          </p:cNvSpPr>
          <p:nvPr/>
        </p:nvSpPr>
        <p:spPr>
          <a:xfrm>
            <a:off x="755652" y="2873095"/>
            <a:ext cx="2272774" cy="3172764"/>
          </a:xfrm>
          <a:prstGeom prst="rect">
            <a:avLst/>
          </a:prstGeom>
          <a:solidFill>
            <a:srgbClr val="BCA017"/>
          </a:solidFill>
        </p:spPr>
        <p:txBody>
          <a:bodyPr wrap="square" lIns="108000" tIns="108000" rIns="108000" bIns="108000" anchor="ctr" anchorCtr="0">
            <a:spAutoFit/>
          </a:bodyPr>
          <a:lstStyle/>
          <a:p>
            <a:pPr lvl="0"/>
            <a:r>
              <a:rPr lang="en-US" sz="1600" dirty="0">
                <a:solidFill>
                  <a:schemeClr val="lt1"/>
                </a:solidFill>
                <a:ea typeface="Arial"/>
                <a:cs typeface="Arial"/>
                <a:sym typeface="Arial"/>
              </a:rPr>
              <a:t>The majority of the </a:t>
            </a:r>
            <a:r>
              <a:rPr lang="en-US" sz="1600" dirty="0" err="1">
                <a:solidFill>
                  <a:schemeClr val="lt1"/>
                </a:solidFill>
                <a:ea typeface="Arial"/>
                <a:cs typeface="Arial"/>
                <a:sym typeface="Arial"/>
              </a:rPr>
              <a:t>Korubo</a:t>
            </a:r>
            <a:r>
              <a:rPr lang="en-US" sz="1600" dirty="0">
                <a:solidFill>
                  <a:schemeClr val="lt1"/>
                </a:solidFill>
                <a:ea typeface="Arial"/>
                <a:cs typeface="Arial"/>
                <a:sym typeface="Arial"/>
              </a:rPr>
              <a:t> are uncontacted. After various attempts, the Brazilian FUNAI (the government’s protection agency for indigenous peoples) contacted a small group of them to provide protection in the form of vaccines.</a:t>
            </a:r>
            <a:endParaRPr lang="en-US" sz="1600" dirty="0"/>
          </a:p>
        </p:txBody>
      </p:sp>
      <p:pic>
        <p:nvPicPr>
          <p:cNvPr id="7" name="Picture 6">
            <a:extLst>
              <a:ext uri="{FF2B5EF4-FFF2-40B4-BE49-F238E27FC236}">
                <a16:creationId xmlns:a16="http://schemas.microsoft.com/office/drawing/2014/main" id="{0398D612-BFAC-48E8-93F0-F0F81766510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156417" y="2466920"/>
            <a:ext cx="5987583" cy="4391080"/>
          </a:xfrm>
          <a:prstGeom prst="rect">
            <a:avLst/>
          </a:prstGeom>
        </p:spPr>
      </p:pic>
      <p:sp>
        <p:nvSpPr>
          <p:cNvPr id="6" name="Rectangle 5">
            <a:extLst>
              <a:ext uri="{FF2B5EF4-FFF2-40B4-BE49-F238E27FC236}">
                <a16:creationId xmlns:a16="http://schemas.microsoft.com/office/drawing/2014/main" id="{9ACAFB94-BAB9-4356-9ED9-EC20A6C15374}"/>
              </a:ext>
            </a:extLst>
          </p:cNvPr>
          <p:cNvSpPr>
            <a:spLocks/>
          </p:cNvSpPr>
          <p:nvPr/>
        </p:nvSpPr>
        <p:spPr>
          <a:xfrm>
            <a:off x="755650" y="2067451"/>
            <a:ext cx="7632700" cy="710552"/>
          </a:xfrm>
          <a:prstGeom prst="rect">
            <a:avLst/>
          </a:prstGeom>
          <a:solidFill>
            <a:srgbClr val="BCA017"/>
          </a:solidFill>
        </p:spPr>
        <p:txBody>
          <a:bodyPr wrap="square" lIns="108000" tIns="108000" rIns="108000" bIns="108000" anchor="ctr" anchorCtr="0">
            <a:spAutoFit/>
          </a:bodyPr>
          <a:lstStyle/>
          <a:p>
            <a:pPr lvl="0"/>
            <a:r>
              <a:rPr lang="en-US" sz="1600" dirty="0">
                <a:solidFill>
                  <a:schemeClr val="lt1"/>
                </a:solidFill>
                <a:ea typeface="Arial"/>
                <a:cs typeface="Arial"/>
                <a:sym typeface="Arial"/>
              </a:rPr>
              <a:t>Their main threat comes from the outbreaks of diseases, particularly Hepatitis B and C, that have taken place since the tribe was contacted in the 1990s.</a:t>
            </a:r>
            <a:endParaRPr lang="en-US" sz="1600" dirty="0"/>
          </a:p>
        </p:txBody>
      </p:sp>
    </p:spTree>
    <p:extLst>
      <p:ext uri="{BB962C8B-B14F-4D97-AF65-F5344CB8AC3E}">
        <p14:creationId xmlns:p14="http://schemas.microsoft.com/office/powerpoint/2010/main" val="10122574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755651" y="1261807"/>
            <a:ext cx="7632700" cy="710552"/>
          </a:xfrm>
          <a:prstGeom prst="rect">
            <a:avLst/>
          </a:prstGeom>
          <a:solidFill>
            <a:srgbClr val="7A8A47"/>
          </a:soli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108000" rIns="108000" bIns="108000" rtlCol="0" anchor="ctr">
            <a:spAutoFit/>
          </a:bodyPr>
          <a:lstStyle/>
          <a:p>
            <a:pPr algn="ctr"/>
            <a:r>
              <a:rPr lang="en-US" sz="1600" dirty="0">
                <a:solidFill>
                  <a:schemeClr val="lt1"/>
                </a:solidFill>
                <a:ea typeface="Arial"/>
                <a:cs typeface="Arial"/>
                <a:sym typeface="Arial"/>
              </a:rPr>
              <a:t>The </a:t>
            </a:r>
            <a:r>
              <a:rPr lang="en-US" sz="1600" dirty="0" err="1">
                <a:solidFill>
                  <a:schemeClr val="lt1"/>
                </a:solidFill>
                <a:ea typeface="Arial"/>
                <a:cs typeface="Arial"/>
                <a:sym typeface="Arial"/>
              </a:rPr>
              <a:t>Awá</a:t>
            </a:r>
            <a:r>
              <a:rPr lang="en-US" sz="1600" dirty="0">
                <a:solidFill>
                  <a:schemeClr val="lt1"/>
                </a:solidFill>
                <a:ea typeface="Arial"/>
                <a:cs typeface="Arial"/>
                <a:sym typeface="Arial"/>
              </a:rPr>
              <a:t> live in the eastern Amazon rainforest. There are approximately 350 members, 100 of which are uncontacted</a:t>
            </a:r>
            <a:r>
              <a:rPr lang="en-GB" sz="1600" dirty="0"/>
              <a:t>.</a:t>
            </a:r>
          </a:p>
        </p:txBody>
      </p:sp>
      <p:sp>
        <p:nvSpPr>
          <p:cNvPr id="21" name="Title 20"/>
          <p:cNvSpPr>
            <a:spLocks noGrp="1"/>
          </p:cNvSpPr>
          <p:nvPr>
            <p:ph type="title"/>
          </p:nvPr>
        </p:nvSpPr>
        <p:spPr>
          <a:xfrm>
            <a:off x="0" y="478895"/>
            <a:ext cx="9144000" cy="994306"/>
          </a:xfrm>
        </p:spPr>
        <p:txBody>
          <a:bodyPr/>
          <a:lstStyle/>
          <a:p>
            <a:r>
              <a:rPr lang="en-GB" sz="3600" b="1" dirty="0"/>
              <a:t>The </a:t>
            </a:r>
            <a:r>
              <a:rPr lang="en-GB" sz="3600" b="1" dirty="0" err="1"/>
              <a:t>Awá</a:t>
            </a:r>
            <a:endParaRPr lang="en-GB" sz="3600" b="1" dirty="0"/>
          </a:p>
        </p:txBody>
      </p:sp>
      <p:sp>
        <p:nvSpPr>
          <p:cNvPr id="2" name="Rectangle 1">
            <a:hlinkClick r:id="rId2"/>
            <a:extLst>
              <a:ext uri="{FF2B5EF4-FFF2-40B4-BE49-F238E27FC236}">
                <a16:creationId xmlns:a16="http://schemas.microsoft.com/office/drawing/2014/main" id="{24314830-F7B7-4B1F-8AB7-2AB8B9D96EDB}"/>
              </a:ext>
            </a:extLst>
          </p:cNvPr>
          <p:cNvSpPr/>
          <p:nvPr/>
        </p:nvSpPr>
        <p:spPr>
          <a:xfrm>
            <a:off x="8290560" y="6482080"/>
            <a:ext cx="856403" cy="375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Rectangle 5">
            <a:extLst>
              <a:ext uri="{FF2B5EF4-FFF2-40B4-BE49-F238E27FC236}">
                <a16:creationId xmlns:a16="http://schemas.microsoft.com/office/drawing/2014/main" id="{9ACAFB94-BAB9-4356-9ED9-EC20A6C15374}"/>
              </a:ext>
            </a:extLst>
          </p:cNvPr>
          <p:cNvSpPr>
            <a:spLocks/>
          </p:cNvSpPr>
          <p:nvPr/>
        </p:nvSpPr>
        <p:spPr>
          <a:xfrm>
            <a:off x="755650" y="2068797"/>
            <a:ext cx="4252577" cy="1202994"/>
          </a:xfrm>
          <a:prstGeom prst="rect">
            <a:avLst/>
          </a:prstGeom>
          <a:solidFill>
            <a:srgbClr val="C9E1B1"/>
          </a:solidFill>
        </p:spPr>
        <p:txBody>
          <a:bodyPr wrap="square" lIns="108000" tIns="108000" rIns="108000" bIns="108000" anchor="ctr" anchorCtr="0">
            <a:spAutoFit/>
          </a:bodyPr>
          <a:lstStyle/>
          <a:p>
            <a:pPr lvl="0"/>
            <a:r>
              <a:rPr lang="en-US" sz="1600" dirty="0">
                <a:solidFill>
                  <a:schemeClr val="dk1"/>
                </a:solidFill>
                <a:ea typeface="Arial"/>
                <a:cs typeface="Arial"/>
                <a:sym typeface="Arial"/>
              </a:rPr>
              <a:t>Although they originally lived in settlements, they adopted a nomadic hunter-gatherer lifestyle around 1800 to escape from European invaders.</a:t>
            </a:r>
            <a:endParaRPr lang="en-US" sz="1600" dirty="0"/>
          </a:p>
        </p:txBody>
      </p:sp>
      <p:sp>
        <p:nvSpPr>
          <p:cNvPr id="5" name="Rectangle 4">
            <a:extLst>
              <a:ext uri="{FF2B5EF4-FFF2-40B4-BE49-F238E27FC236}">
                <a16:creationId xmlns:a16="http://schemas.microsoft.com/office/drawing/2014/main" id="{5D43621A-DF81-4B3D-9F2C-70920E0F1D0A}"/>
              </a:ext>
            </a:extLst>
          </p:cNvPr>
          <p:cNvSpPr>
            <a:spLocks/>
          </p:cNvSpPr>
          <p:nvPr/>
        </p:nvSpPr>
        <p:spPr>
          <a:xfrm>
            <a:off x="755651" y="3375494"/>
            <a:ext cx="4252577" cy="2187879"/>
          </a:xfrm>
          <a:prstGeom prst="rect">
            <a:avLst/>
          </a:prstGeom>
          <a:solidFill>
            <a:srgbClr val="C9E1B1"/>
          </a:solidFill>
        </p:spPr>
        <p:txBody>
          <a:bodyPr wrap="square" lIns="108000" tIns="108000" rIns="108000" bIns="108000" anchor="ctr" anchorCtr="0">
            <a:spAutoFit/>
          </a:bodyPr>
          <a:lstStyle/>
          <a:p>
            <a:pPr lvl="0"/>
            <a:r>
              <a:rPr lang="en-US" sz="1600" dirty="0">
                <a:solidFill>
                  <a:schemeClr val="dk1"/>
                </a:solidFill>
                <a:ea typeface="Arial"/>
                <a:cs typeface="Arial"/>
                <a:sym typeface="Arial"/>
              </a:rPr>
              <a:t>Having had so little contact, or none in the case of their uncontacted members, with the outside world, they are especially vulnerable to diseases. Illegal logging companies have been accused of hiring gunmen to kill them so that they can exploit the rainforest. As they use bows and arrows to hunt, they cannot defend themselves against firearms. </a:t>
            </a:r>
            <a:endParaRPr lang="en-US" sz="1600" dirty="0"/>
          </a:p>
        </p:txBody>
      </p:sp>
      <p:pic>
        <p:nvPicPr>
          <p:cNvPr id="8" name="Picture 7">
            <a:extLst>
              <a:ext uri="{FF2B5EF4-FFF2-40B4-BE49-F238E27FC236}">
                <a16:creationId xmlns:a16="http://schemas.microsoft.com/office/drawing/2014/main" id="{93D264A4-0CA6-47EB-838E-466339EA973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096129" y="1980748"/>
            <a:ext cx="3447400" cy="4885641"/>
          </a:xfrm>
          <a:prstGeom prst="rect">
            <a:avLst/>
          </a:prstGeom>
        </p:spPr>
      </p:pic>
    </p:spTree>
    <p:extLst>
      <p:ext uri="{BB962C8B-B14F-4D97-AF65-F5344CB8AC3E}">
        <p14:creationId xmlns:p14="http://schemas.microsoft.com/office/powerpoint/2010/main" val="24150997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755651" y="1261807"/>
            <a:ext cx="7632700" cy="710552"/>
          </a:xfrm>
          <a:prstGeom prst="rect">
            <a:avLst/>
          </a:prstGeom>
          <a:solidFill>
            <a:srgbClr val="7A8A47"/>
          </a:soli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108000" rIns="108000" bIns="108000" rtlCol="0" anchor="ctr">
            <a:spAutoFit/>
          </a:bodyPr>
          <a:lstStyle/>
          <a:p>
            <a:pPr marL="0" marR="0" lvl="0" indent="0" algn="ctr" rtl="0">
              <a:spcBef>
                <a:spcPts val="0"/>
              </a:spcBef>
              <a:spcAft>
                <a:spcPts val="0"/>
              </a:spcAft>
              <a:buNone/>
            </a:pPr>
            <a:r>
              <a:rPr lang="en-US" sz="1600" dirty="0">
                <a:solidFill>
                  <a:schemeClr val="lt1"/>
                </a:solidFill>
                <a:ea typeface="Arial"/>
                <a:cs typeface="Arial"/>
                <a:sym typeface="Arial"/>
              </a:rPr>
              <a:t>Before </a:t>
            </a:r>
            <a:r>
              <a:rPr lang="en-US" sz="1600" dirty="0" err="1">
                <a:solidFill>
                  <a:schemeClr val="lt1"/>
                </a:solidFill>
                <a:ea typeface="Arial"/>
                <a:cs typeface="Arial"/>
                <a:sym typeface="Arial"/>
              </a:rPr>
              <a:t>colonisation</a:t>
            </a:r>
            <a:r>
              <a:rPr lang="en-US" sz="1600" dirty="0">
                <a:solidFill>
                  <a:schemeClr val="lt1"/>
                </a:solidFill>
                <a:ea typeface="Arial"/>
                <a:cs typeface="Arial"/>
                <a:sym typeface="Arial"/>
              </a:rPr>
              <a:t>, the </a:t>
            </a:r>
            <a:r>
              <a:rPr lang="en-US" sz="1600" dirty="0" err="1">
                <a:solidFill>
                  <a:schemeClr val="lt1"/>
                </a:solidFill>
                <a:ea typeface="Arial"/>
                <a:cs typeface="Arial"/>
                <a:sym typeface="Arial"/>
              </a:rPr>
              <a:t>Tupi</a:t>
            </a:r>
            <a:r>
              <a:rPr lang="en-US" sz="1600" dirty="0">
                <a:solidFill>
                  <a:schemeClr val="lt1"/>
                </a:solidFill>
                <a:ea typeface="Arial"/>
                <a:cs typeface="Arial"/>
                <a:sym typeface="Arial"/>
              </a:rPr>
              <a:t> were one of the most numerous tribal peoples</a:t>
            </a:r>
          </a:p>
          <a:p>
            <a:pPr marL="0" marR="0" lvl="0" indent="0" algn="ctr" rtl="0">
              <a:spcBef>
                <a:spcPts val="0"/>
              </a:spcBef>
              <a:spcAft>
                <a:spcPts val="0"/>
              </a:spcAft>
              <a:buNone/>
            </a:pPr>
            <a:r>
              <a:rPr lang="en-US" sz="1600" dirty="0">
                <a:solidFill>
                  <a:schemeClr val="lt1"/>
                </a:solidFill>
                <a:ea typeface="Arial"/>
                <a:cs typeface="Arial"/>
                <a:sym typeface="Arial"/>
              </a:rPr>
              <a:t>indigenous to Brazil. </a:t>
            </a:r>
            <a:endParaRPr lang="en-US" sz="1200" dirty="0"/>
          </a:p>
        </p:txBody>
      </p:sp>
      <p:sp>
        <p:nvSpPr>
          <p:cNvPr id="21" name="Title 20"/>
          <p:cNvSpPr>
            <a:spLocks noGrp="1"/>
          </p:cNvSpPr>
          <p:nvPr>
            <p:ph type="title"/>
          </p:nvPr>
        </p:nvSpPr>
        <p:spPr>
          <a:xfrm>
            <a:off x="0" y="478895"/>
            <a:ext cx="9144000" cy="994306"/>
          </a:xfrm>
        </p:spPr>
        <p:txBody>
          <a:bodyPr/>
          <a:lstStyle/>
          <a:p>
            <a:r>
              <a:rPr lang="en-ES" sz="3600" b="1" dirty="0"/>
              <a:t>The Tupi</a:t>
            </a:r>
          </a:p>
        </p:txBody>
      </p:sp>
      <p:sp>
        <p:nvSpPr>
          <p:cNvPr id="2" name="Rectangle 1">
            <a:hlinkClick r:id="rId2"/>
            <a:extLst>
              <a:ext uri="{FF2B5EF4-FFF2-40B4-BE49-F238E27FC236}">
                <a16:creationId xmlns:a16="http://schemas.microsoft.com/office/drawing/2014/main" id="{24314830-F7B7-4B1F-8AB7-2AB8B9D96EDB}"/>
              </a:ext>
            </a:extLst>
          </p:cNvPr>
          <p:cNvSpPr/>
          <p:nvPr/>
        </p:nvSpPr>
        <p:spPr>
          <a:xfrm>
            <a:off x="8290560" y="6482080"/>
            <a:ext cx="856403" cy="375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Rectangle 5">
            <a:extLst>
              <a:ext uri="{FF2B5EF4-FFF2-40B4-BE49-F238E27FC236}">
                <a16:creationId xmlns:a16="http://schemas.microsoft.com/office/drawing/2014/main" id="{9ACAFB94-BAB9-4356-9ED9-EC20A6C15374}"/>
              </a:ext>
            </a:extLst>
          </p:cNvPr>
          <p:cNvSpPr>
            <a:spLocks/>
          </p:cNvSpPr>
          <p:nvPr/>
        </p:nvSpPr>
        <p:spPr>
          <a:xfrm>
            <a:off x="755650" y="2033765"/>
            <a:ext cx="4613304" cy="1202994"/>
          </a:xfrm>
          <a:prstGeom prst="rect">
            <a:avLst/>
          </a:prstGeom>
          <a:solidFill>
            <a:schemeClr val="accent4">
              <a:lumMod val="40000"/>
              <a:lumOff val="60000"/>
            </a:schemeClr>
          </a:solidFill>
        </p:spPr>
        <p:txBody>
          <a:bodyPr wrap="square" lIns="108000" tIns="108000" rIns="108000" bIns="108000" anchor="ctr" anchorCtr="0">
            <a:spAutoFit/>
          </a:bodyPr>
          <a:lstStyle/>
          <a:p>
            <a:pPr lvl="0"/>
            <a:r>
              <a:rPr lang="en-US" sz="1600" dirty="0">
                <a:solidFill>
                  <a:schemeClr val="dk1"/>
                </a:solidFill>
                <a:ea typeface="Arial"/>
                <a:cs typeface="Arial"/>
                <a:sym typeface="Arial"/>
              </a:rPr>
              <a:t>It is estimated that, in 1500 when the Portuguese arrived in Brazil, their population was around 1 million - nearly the same as the population in Portugal at that time.</a:t>
            </a:r>
            <a:endParaRPr lang="en-US" sz="1600" dirty="0"/>
          </a:p>
        </p:txBody>
      </p:sp>
      <p:sp>
        <p:nvSpPr>
          <p:cNvPr id="4" name="Rectangle 3">
            <a:extLst>
              <a:ext uri="{FF2B5EF4-FFF2-40B4-BE49-F238E27FC236}">
                <a16:creationId xmlns:a16="http://schemas.microsoft.com/office/drawing/2014/main" id="{5F92221A-7BF7-4EF5-A021-EF070450B9CE}"/>
              </a:ext>
            </a:extLst>
          </p:cNvPr>
          <p:cNvSpPr>
            <a:spLocks/>
          </p:cNvSpPr>
          <p:nvPr/>
        </p:nvSpPr>
        <p:spPr>
          <a:xfrm>
            <a:off x="755650" y="3315159"/>
            <a:ext cx="4613304" cy="1695437"/>
          </a:xfrm>
          <a:prstGeom prst="rect">
            <a:avLst/>
          </a:prstGeom>
          <a:solidFill>
            <a:schemeClr val="accent4">
              <a:lumMod val="40000"/>
              <a:lumOff val="60000"/>
            </a:schemeClr>
          </a:solidFill>
        </p:spPr>
        <p:txBody>
          <a:bodyPr wrap="square" lIns="108000" tIns="108000" rIns="108000" bIns="108000" anchor="ctr" anchorCtr="0">
            <a:spAutoFit/>
          </a:bodyPr>
          <a:lstStyle/>
          <a:p>
            <a:pPr lvl="0"/>
            <a:r>
              <a:rPr lang="en-US" sz="1600" dirty="0">
                <a:solidFill>
                  <a:schemeClr val="dk1"/>
                </a:solidFill>
                <a:ea typeface="Arial"/>
                <a:cs typeface="Arial"/>
                <a:sym typeface="Arial"/>
              </a:rPr>
              <a:t>However, they were enslaved or killed by diseases transmitted by the Portuguese, and later, Brazilian settlers. Having never been exposed to these diseases, the </a:t>
            </a:r>
            <a:r>
              <a:rPr lang="en-US" sz="1600" dirty="0" err="1">
                <a:solidFill>
                  <a:schemeClr val="dk1"/>
                </a:solidFill>
                <a:ea typeface="Arial"/>
                <a:cs typeface="Arial"/>
                <a:sym typeface="Arial"/>
              </a:rPr>
              <a:t>Tupi</a:t>
            </a:r>
            <a:r>
              <a:rPr lang="en-US" sz="1600" dirty="0">
                <a:solidFill>
                  <a:schemeClr val="dk1"/>
                </a:solidFill>
                <a:ea typeface="Arial"/>
                <a:cs typeface="Arial"/>
                <a:sym typeface="Arial"/>
              </a:rPr>
              <a:t> had no immunity to them. One of these diseases was smallpox.</a:t>
            </a:r>
            <a:endParaRPr lang="en-US" sz="1600" dirty="0"/>
          </a:p>
        </p:txBody>
      </p:sp>
      <p:sp>
        <p:nvSpPr>
          <p:cNvPr id="5" name="Rectangle 4">
            <a:extLst>
              <a:ext uri="{FF2B5EF4-FFF2-40B4-BE49-F238E27FC236}">
                <a16:creationId xmlns:a16="http://schemas.microsoft.com/office/drawing/2014/main" id="{5D43621A-DF81-4B3D-9F2C-70920E0F1D0A}"/>
              </a:ext>
            </a:extLst>
          </p:cNvPr>
          <p:cNvSpPr>
            <a:spLocks/>
          </p:cNvSpPr>
          <p:nvPr/>
        </p:nvSpPr>
        <p:spPr>
          <a:xfrm>
            <a:off x="755650" y="5088996"/>
            <a:ext cx="4613304" cy="1202994"/>
          </a:xfrm>
          <a:prstGeom prst="rect">
            <a:avLst/>
          </a:prstGeom>
          <a:solidFill>
            <a:schemeClr val="accent4">
              <a:lumMod val="40000"/>
              <a:lumOff val="60000"/>
            </a:schemeClr>
          </a:solidFill>
        </p:spPr>
        <p:txBody>
          <a:bodyPr wrap="square" lIns="108000" tIns="108000" rIns="108000" bIns="108000" anchor="ctr" anchorCtr="0">
            <a:spAutoFit/>
          </a:bodyPr>
          <a:lstStyle/>
          <a:p>
            <a:pPr lvl="0"/>
            <a:r>
              <a:rPr lang="en-US" sz="1600" dirty="0">
                <a:solidFill>
                  <a:schemeClr val="dk1"/>
                </a:solidFill>
                <a:ea typeface="Arial"/>
                <a:cs typeface="Arial"/>
                <a:sym typeface="Arial"/>
              </a:rPr>
              <a:t>Today, the </a:t>
            </a:r>
            <a:r>
              <a:rPr lang="en-US" sz="1600" dirty="0" err="1">
                <a:solidFill>
                  <a:schemeClr val="dk1"/>
                </a:solidFill>
                <a:ea typeface="Arial"/>
                <a:cs typeface="Arial"/>
                <a:sym typeface="Arial"/>
              </a:rPr>
              <a:t>Tupinambá</a:t>
            </a:r>
            <a:r>
              <a:rPr lang="en-US" sz="1600" dirty="0">
                <a:solidFill>
                  <a:schemeClr val="dk1"/>
                </a:solidFill>
                <a:ea typeface="Arial"/>
                <a:cs typeface="Arial"/>
                <a:sym typeface="Arial"/>
              </a:rPr>
              <a:t> are one of the few remaining </a:t>
            </a:r>
            <a:r>
              <a:rPr lang="en-US" sz="1600" dirty="0" err="1">
                <a:solidFill>
                  <a:schemeClr val="dk1"/>
                </a:solidFill>
                <a:ea typeface="Arial"/>
                <a:cs typeface="Arial"/>
                <a:sym typeface="Arial"/>
              </a:rPr>
              <a:t>Tupi</a:t>
            </a:r>
            <a:r>
              <a:rPr lang="en-US" sz="1600" dirty="0">
                <a:solidFill>
                  <a:schemeClr val="dk1"/>
                </a:solidFill>
                <a:ea typeface="Arial"/>
                <a:cs typeface="Arial"/>
                <a:sym typeface="Arial"/>
              </a:rPr>
              <a:t> communities who have had their land rights </a:t>
            </a:r>
            <a:r>
              <a:rPr lang="en-US" sz="1600" dirty="0" err="1">
                <a:solidFill>
                  <a:schemeClr val="dk1"/>
                </a:solidFill>
                <a:ea typeface="Arial"/>
                <a:cs typeface="Arial"/>
                <a:sym typeface="Arial"/>
              </a:rPr>
              <a:t>recognised</a:t>
            </a:r>
            <a:r>
              <a:rPr lang="en-US" sz="1600" dirty="0">
                <a:solidFill>
                  <a:schemeClr val="dk1"/>
                </a:solidFill>
                <a:ea typeface="Arial"/>
                <a:cs typeface="Arial"/>
                <a:sym typeface="Arial"/>
              </a:rPr>
              <a:t> in the Brazilian state of Bahia.</a:t>
            </a:r>
            <a:endParaRPr lang="en-US" sz="1600" dirty="0"/>
          </a:p>
        </p:txBody>
      </p:sp>
      <p:pic>
        <p:nvPicPr>
          <p:cNvPr id="9" name="Picture 8">
            <a:extLst>
              <a:ext uri="{FF2B5EF4-FFF2-40B4-BE49-F238E27FC236}">
                <a16:creationId xmlns:a16="http://schemas.microsoft.com/office/drawing/2014/main" id="{D02D8DA0-90C5-44A2-A815-816AE0B582C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120569" y="1840908"/>
            <a:ext cx="3428152" cy="4538197"/>
          </a:xfrm>
          <a:prstGeom prst="rect">
            <a:avLst/>
          </a:prstGeom>
        </p:spPr>
      </p:pic>
    </p:spTree>
    <p:extLst>
      <p:ext uri="{BB962C8B-B14F-4D97-AF65-F5344CB8AC3E}">
        <p14:creationId xmlns:p14="http://schemas.microsoft.com/office/powerpoint/2010/main" val="25460492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4" grpId="0" animBg="1"/>
      <p:bldP spid="5"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755651" y="1389633"/>
            <a:ext cx="7632700" cy="464331"/>
          </a:xfrm>
          <a:prstGeom prst="rect">
            <a:avLst/>
          </a:prstGeom>
          <a:solidFill>
            <a:srgbClr val="7A8A47"/>
          </a:soli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108000" rIns="108000" bIns="108000" rtlCol="0" anchor="ctr">
            <a:spAutoFit/>
          </a:bodyPr>
          <a:lstStyle/>
          <a:p>
            <a:pPr algn="ctr"/>
            <a:r>
              <a:rPr lang="en-GB" sz="1600" dirty="0"/>
              <a:t>The Amazon rainforest is the world’s largest rainforest.</a:t>
            </a:r>
          </a:p>
        </p:txBody>
      </p:sp>
      <p:sp>
        <p:nvSpPr>
          <p:cNvPr id="21" name="Title 20"/>
          <p:cNvSpPr>
            <a:spLocks noGrp="1"/>
          </p:cNvSpPr>
          <p:nvPr>
            <p:ph type="title"/>
          </p:nvPr>
        </p:nvSpPr>
        <p:spPr/>
        <p:txBody>
          <a:bodyPr/>
          <a:lstStyle/>
          <a:p>
            <a:r>
              <a:rPr lang="en-GB" sz="3600" dirty="0">
                <a:latin typeface="+mn-lt"/>
              </a:rPr>
              <a:t>The Amazon Rainforest</a:t>
            </a:r>
          </a:p>
        </p:txBody>
      </p:sp>
      <p:sp>
        <p:nvSpPr>
          <p:cNvPr id="2" name="Rectangle 1">
            <a:hlinkClick r:id="rId2"/>
            <a:extLst>
              <a:ext uri="{FF2B5EF4-FFF2-40B4-BE49-F238E27FC236}">
                <a16:creationId xmlns:a16="http://schemas.microsoft.com/office/drawing/2014/main" id="{24314830-F7B7-4B1F-8AB7-2AB8B9D96EDB}"/>
              </a:ext>
            </a:extLst>
          </p:cNvPr>
          <p:cNvSpPr/>
          <p:nvPr/>
        </p:nvSpPr>
        <p:spPr>
          <a:xfrm>
            <a:off x="8290560" y="6482080"/>
            <a:ext cx="856403" cy="375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Rectangle 3">
            <a:extLst>
              <a:ext uri="{FF2B5EF4-FFF2-40B4-BE49-F238E27FC236}">
                <a16:creationId xmlns:a16="http://schemas.microsoft.com/office/drawing/2014/main" id="{5821F143-D365-4128-86F9-522BFF7E6C7B}"/>
              </a:ext>
            </a:extLst>
          </p:cNvPr>
          <p:cNvSpPr/>
          <p:nvPr/>
        </p:nvSpPr>
        <p:spPr>
          <a:xfrm>
            <a:off x="750885" y="1941532"/>
            <a:ext cx="7632700" cy="710552"/>
          </a:xfrm>
          <a:prstGeom prst="rect">
            <a:avLst/>
          </a:prstGeom>
          <a:solidFill>
            <a:srgbClr val="C46213"/>
          </a:soli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108000" rIns="108000" bIns="108000" rtlCol="0" anchor="ctr">
            <a:spAutoFit/>
          </a:bodyPr>
          <a:lstStyle/>
          <a:p>
            <a:r>
              <a:rPr lang="en-ES" sz="1600" dirty="0"/>
              <a:t>It </a:t>
            </a:r>
            <a:r>
              <a:rPr lang="en-GB" sz="1600" dirty="0"/>
              <a:t>spreads across parts of nine</a:t>
            </a:r>
            <a:r>
              <a:rPr lang="en-ES" sz="1600" dirty="0"/>
              <a:t> countries in South America: Guyana, Suriname, French Guiana, Brazil, Bolivia, Peru, Ecuador, Colombia and Venezuela.</a:t>
            </a:r>
          </a:p>
        </p:txBody>
      </p:sp>
      <p:sp>
        <p:nvSpPr>
          <p:cNvPr id="10" name="TextBox 9">
            <a:extLst>
              <a:ext uri="{FF2B5EF4-FFF2-40B4-BE49-F238E27FC236}">
                <a16:creationId xmlns:a16="http://schemas.microsoft.com/office/drawing/2014/main" id="{127C8A56-4C3F-4A89-AD44-9DB977F05BB5}"/>
              </a:ext>
            </a:extLst>
          </p:cNvPr>
          <p:cNvSpPr txBox="1"/>
          <p:nvPr/>
        </p:nvSpPr>
        <p:spPr>
          <a:xfrm>
            <a:off x="750885" y="2739652"/>
            <a:ext cx="3516315" cy="3046988"/>
          </a:xfrm>
          <a:prstGeom prst="rect">
            <a:avLst/>
          </a:prstGeom>
          <a:noFill/>
        </p:spPr>
        <p:txBody>
          <a:bodyPr wrap="square">
            <a:spAutoFit/>
          </a:bodyPr>
          <a:lstStyle/>
          <a:p>
            <a:r>
              <a:rPr lang="en-ES" sz="1600" dirty="0"/>
              <a:t>As you </a:t>
            </a:r>
            <a:r>
              <a:rPr lang="en-GB" sz="1600" dirty="0"/>
              <a:t>ca</a:t>
            </a:r>
            <a:r>
              <a:rPr lang="en-ES" sz="1600" dirty="0"/>
              <a:t>n see </a:t>
            </a:r>
            <a:r>
              <a:rPr lang="en-GB" sz="1600" dirty="0"/>
              <a:t>on</a:t>
            </a:r>
            <a:r>
              <a:rPr lang="en-ES" sz="1600" dirty="0"/>
              <a:t> the map, the biggest part of the Amazon rainforest is in Brazil</a:t>
            </a:r>
            <a:r>
              <a:rPr lang="en-GB" sz="1600" dirty="0"/>
              <a:t> – 62% in fact</a:t>
            </a:r>
            <a:r>
              <a:rPr lang="en-ES" sz="1600" dirty="0"/>
              <a:t>. People speak about the Amazon rainforest </a:t>
            </a:r>
            <a:r>
              <a:rPr lang="en-GB" sz="1600" dirty="0"/>
              <a:t>being</a:t>
            </a:r>
            <a:r>
              <a:rPr lang="en-ES" sz="1600" dirty="0"/>
              <a:t> </a:t>
            </a:r>
            <a:r>
              <a:rPr lang="en-GB" sz="1600" dirty="0"/>
              <a:t>‘</a:t>
            </a:r>
            <a:r>
              <a:rPr lang="en-ES" sz="1600" dirty="0"/>
              <a:t>the lungs of the Earth</a:t>
            </a:r>
            <a:r>
              <a:rPr lang="en-GB" sz="1600" dirty="0"/>
              <a:t>’</a:t>
            </a:r>
            <a:r>
              <a:rPr lang="en-ES" sz="1600" dirty="0"/>
              <a:t>. This is because 15% of the photosynthesis that happens on our planet takes place here. In photosynthesis, plants transform </a:t>
            </a:r>
            <a:r>
              <a:rPr lang="en-GB" sz="1600" dirty="0"/>
              <a:t>carbon dioxide </a:t>
            </a:r>
            <a:r>
              <a:rPr lang="en-ES" sz="1600" dirty="0"/>
              <a:t>into oxygen, which </a:t>
            </a:r>
            <a:r>
              <a:rPr lang="en-GB" sz="1600" dirty="0"/>
              <a:t>humans and </a:t>
            </a:r>
            <a:r>
              <a:rPr lang="en-ES" sz="1600" dirty="0"/>
              <a:t>animals </a:t>
            </a:r>
            <a:r>
              <a:rPr lang="en-GB" sz="1600" dirty="0"/>
              <a:t>need to </a:t>
            </a:r>
            <a:r>
              <a:rPr lang="en-ES" sz="1600" dirty="0"/>
              <a:t>breathe.</a:t>
            </a:r>
          </a:p>
        </p:txBody>
      </p:sp>
      <p:pic>
        <p:nvPicPr>
          <p:cNvPr id="11" name="Picture 10">
            <a:extLst>
              <a:ext uri="{FF2B5EF4-FFF2-40B4-BE49-F238E27FC236}">
                <a16:creationId xmlns:a16="http://schemas.microsoft.com/office/drawing/2014/main" id="{6E8C40CC-F242-4D73-9090-6E4DEC47BD2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954585" y="2739652"/>
            <a:ext cx="3429000" cy="3429000"/>
          </a:xfrm>
          <a:prstGeom prst="rect">
            <a:avLst/>
          </a:prstGeom>
        </p:spPr>
      </p:pic>
    </p:spTree>
    <p:extLst>
      <p:ext uri="{BB962C8B-B14F-4D97-AF65-F5344CB8AC3E}">
        <p14:creationId xmlns:p14="http://schemas.microsoft.com/office/powerpoint/2010/main" val="1286237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755651" y="1334256"/>
            <a:ext cx="7632700" cy="710552"/>
          </a:xfrm>
          <a:prstGeom prst="rect">
            <a:avLst/>
          </a:prstGeom>
          <a:solidFill>
            <a:srgbClr val="7A8A47"/>
          </a:soli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108000" rIns="108000" bIns="108000" rtlCol="0" anchor="ctr">
            <a:spAutoFit/>
          </a:bodyPr>
          <a:lstStyle/>
          <a:p>
            <a:pPr marL="0" marR="0" lvl="0" indent="0" algn="ctr" rtl="0">
              <a:spcBef>
                <a:spcPts val="0"/>
              </a:spcBef>
              <a:spcAft>
                <a:spcPts val="0"/>
              </a:spcAft>
              <a:buNone/>
            </a:pPr>
            <a:r>
              <a:rPr lang="en-US" sz="1600" dirty="0">
                <a:solidFill>
                  <a:schemeClr val="lt1"/>
                </a:solidFill>
                <a:ea typeface="Arial"/>
                <a:cs typeface="Arial"/>
                <a:sym typeface="Arial"/>
              </a:rPr>
              <a:t>The Amazon rainforest receives its name from the Amazon river, which you can see in the picture. </a:t>
            </a:r>
            <a:endParaRPr lang="en-US" sz="1200" dirty="0"/>
          </a:p>
        </p:txBody>
      </p:sp>
      <p:sp>
        <p:nvSpPr>
          <p:cNvPr id="21" name="Title 20"/>
          <p:cNvSpPr>
            <a:spLocks noGrp="1"/>
          </p:cNvSpPr>
          <p:nvPr>
            <p:ph type="title"/>
          </p:nvPr>
        </p:nvSpPr>
        <p:spPr>
          <a:xfrm>
            <a:off x="0" y="478895"/>
            <a:ext cx="9144000" cy="994306"/>
          </a:xfrm>
        </p:spPr>
        <p:txBody>
          <a:bodyPr/>
          <a:lstStyle/>
          <a:p>
            <a:r>
              <a:rPr lang="en-GB" sz="3600" dirty="0">
                <a:latin typeface="+mn-lt"/>
              </a:rPr>
              <a:t>How Many Amazon Tribes Are There?</a:t>
            </a:r>
          </a:p>
        </p:txBody>
      </p:sp>
      <p:sp>
        <p:nvSpPr>
          <p:cNvPr id="2" name="Rectangle 1">
            <a:hlinkClick r:id="rId2"/>
            <a:extLst>
              <a:ext uri="{FF2B5EF4-FFF2-40B4-BE49-F238E27FC236}">
                <a16:creationId xmlns:a16="http://schemas.microsoft.com/office/drawing/2014/main" id="{24314830-F7B7-4B1F-8AB7-2AB8B9D96EDB}"/>
              </a:ext>
            </a:extLst>
          </p:cNvPr>
          <p:cNvSpPr/>
          <p:nvPr/>
        </p:nvSpPr>
        <p:spPr>
          <a:xfrm>
            <a:off x="8290560" y="6482080"/>
            <a:ext cx="856403" cy="375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Rectangle 3">
            <a:extLst>
              <a:ext uri="{FF2B5EF4-FFF2-40B4-BE49-F238E27FC236}">
                <a16:creationId xmlns:a16="http://schemas.microsoft.com/office/drawing/2014/main" id="{5821F143-D365-4128-86F9-522BFF7E6C7B}"/>
              </a:ext>
            </a:extLst>
          </p:cNvPr>
          <p:cNvSpPr/>
          <p:nvPr/>
        </p:nvSpPr>
        <p:spPr>
          <a:xfrm>
            <a:off x="750885" y="2128634"/>
            <a:ext cx="7632700" cy="956773"/>
          </a:xfrm>
          <a:prstGeom prst="rect">
            <a:avLst/>
          </a:prstGeom>
          <a:solidFill>
            <a:srgbClr val="C46213"/>
          </a:soli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108000" rIns="108000" bIns="108000" rtlCol="0" anchor="ctr">
            <a:spAutoFit/>
          </a:bodyPr>
          <a:lstStyle/>
          <a:p>
            <a:pPr lvl="0"/>
            <a:r>
              <a:rPr lang="en-US" sz="1600" dirty="0">
                <a:ea typeface="Arial"/>
                <a:cs typeface="Arial"/>
                <a:sym typeface="Arial"/>
              </a:rPr>
              <a:t>It is home to more than 400 tribal people and indigenous groups. These tribal peoples have always lived in the Amazon rainforest, which makes it their ancestral home. </a:t>
            </a:r>
            <a:endParaRPr lang="en-US" sz="1600" dirty="0"/>
          </a:p>
        </p:txBody>
      </p:sp>
      <p:sp>
        <p:nvSpPr>
          <p:cNvPr id="8" name="TextBox 7">
            <a:extLst>
              <a:ext uri="{FF2B5EF4-FFF2-40B4-BE49-F238E27FC236}">
                <a16:creationId xmlns:a16="http://schemas.microsoft.com/office/drawing/2014/main" id="{EA297209-3DCE-4844-8EDD-79CEA832C80B}"/>
              </a:ext>
            </a:extLst>
          </p:cNvPr>
          <p:cNvSpPr txBox="1"/>
          <p:nvPr/>
        </p:nvSpPr>
        <p:spPr>
          <a:xfrm>
            <a:off x="750885" y="3169233"/>
            <a:ext cx="3771717" cy="3046988"/>
          </a:xfrm>
          <a:prstGeom prst="rect">
            <a:avLst/>
          </a:prstGeom>
          <a:noFill/>
        </p:spPr>
        <p:txBody>
          <a:bodyPr wrap="square">
            <a:spAutoFit/>
          </a:bodyPr>
          <a:lstStyle/>
          <a:p>
            <a:pPr lvl="0"/>
            <a:r>
              <a:rPr lang="en-US" sz="1600" dirty="0">
                <a:solidFill>
                  <a:schemeClr val="dk1"/>
                </a:solidFill>
                <a:ea typeface="Arial"/>
                <a:cs typeface="Arial"/>
                <a:sym typeface="Arial"/>
              </a:rPr>
              <a:t>International law </a:t>
            </a:r>
            <a:r>
              <a:rPr lang="en-US" sz="1600" dirty="0" err="1">
                <a:solidFill>
                  <a:schemeClr val="dk1"/>
                </a:solidFill>
                <a:ea typeface="Arial"/>
                <a:cs typeface="Arial"/>
                <a:sym typeface="Arial"/>
              </a:rPr>
              <a:t>recognises</a:t>
            </a:r>
            <a:r>
              <a:rPr lang="en-US" sz="1600" dirty="0">
                <a:solidFill>
                  <a:schemeClr val="dk1"/>
                </a:solidFill>
                <a:ea typeface="Arial"/>
                <a:cs typeface="Arial"/>
                <a:sym typeface="Arial"/>
              </a:rPr>
              <a:t> the rights of tribal peoples to live in their lands – this is known as tribal peoples’ land rights. Both the United Nations and other </a:t>
            </a:r>
            <a:r>
              <a:rPr lang="en-US" sz="1600" dirty="0" err="1">
                <a:solidFill>
                  <a:schemeClr val="dk1"/>
                </a:solidFill>
                <a:ea typeface="Arial"/>
                <a:cs typeface="Arial"/>
                <a:sym typeface="Arial"/>
              </a:rPr>
              <a:t>organisations</a:t>
            </a:r>
            <a:r>
              <a:rPr lang="en-US" sz="1600" dirty="0">
                <a:solidFill>
                  <a:schemeClr val="dk1"/>
                </a:solidFill>
                <a:ea typeface="Arial"/>
                <a:cs typeface="Arial"/>
                <a:sym typeface="Arial"/>
              </a:rPr>
              <a:t> that protect human rights have declared that ancestral lands belong to the indigenous groups that live in them and need to be protected. In reality, these indigenous groups are in danger, especially those that have had no contact with other people (known as uncontacted peoples).</a:t>
            </a:r>
          </a:p>
        </p:txBody>
      </p:sp>
      <p:pic>
        <p:nvPicPr>
          <p:cNvPr id="13" name="Picture 12">
            <a:extLst>
              <a:ext uri="{FF2B5EF4-FFF2-40B4-BE49-F238E27FC236}">
                <a16:creationId xmlns:a16="http://schemas.microsoft.com/office/drawing/2014/main" id="{352D5C6F-E3E9-4F5E-89EC-7221D3E9D26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560350" y="3207005"/>
            <a:ext cx="3823235" cy="2703468"/>
          </a:xfrm>
          <a:prstGeom prst="rect">
            <a:avLst/>
          </a:prstGeom>
        </p:spPr>
      </p:pic>
    </p:spTree>
    <p:extLst>
      <p:ext uri="{BB962C8B-B14F-4D97-AF65-F5344CB8AC3E}">
        <p14:creationId xmlns:p14="http://schemas.microsoft.com/office/powerpoint/2010/main" val="21588235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755651" y="1334256"/>
            <a:ext cx="7632700" cy="710552"/>
          </a:xfrm>
          <a:prstGeom prst="rect">
            <a:avLst/>
          </a:prstGeom>
          <a:solidFill>
            <a:srgbClr val="7A8A47"/>
          </a:soli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108000" rIns="108000" bIns="108000" rtlCol="0" anchor="ctr">
            <a:spAutoFit/>
          </a:bodyPr>
          <a:lstStyle/>
          <a:p>
            <a:pPr marL="0" marR="0" lvl="0" indent="0" algn="ctr" rtl="0">
              <a:spcBef>
                <a:spcPts val="0"/>
              </a:spcBef>
              <a:spcAft>
                <a:spcPts val="0"/>
              </a:spcAft>
              <a:buNone/>
            </a:pPr>
            <a:r>
              <a:rPr lang="en-US" sz="1600" dirty="0">
                <a:solidFill>
                  <a:schemeClr val="lt1"/>
                </a:solidFill>
                <a:ea typeface="Arial"/>
                <a:cs typeface="Arial"/>
                <a:sym typeface="Arial"/>
              </a:rPr>
              <a:t>Tribal peoples in the Amazon face many dangers; the most significant being </a:t>
            </a:r>
            <a:endParaRPr lang="en-US" sz="1200" dirty="0"/>
          </a:p>
          <a:p>
            <a:pPr marL="0" marR="0" lvl="0" indent="0" algn="ctr" rtl="0">
              <a:spcBef>
                <a:spcPts val="0"/>
              </a:spcBef>
              <a:spcAft>
                <a:spcPts val="0"/>
              </a:spcAft>
              <a:buNone/>
            </a:pPr>
            <a:r>
              <a:rPr lang="en-US" sz="1600" dirty="0" err="1">
                <a:solidFill>
                  <a:schemeClr val="lt1"/>
                </a:solidFill>
                <a:ea typeface="Arial"/>
                <a:cs typeface="Arial"/>
                <a:sym typeface="Arial"/>
              </a:rPr>
              <a:t>colonisation</a:t>
            </a:r>
            <a:r>
              <a:rPr lang="en-US" sz="1600" dirty="0">
                <a:solidFill>
                  <a:schemeClr val="lt1"/>
                </a:solidFill>
                <a:ea typeface="Arial"/>
                <a:cs typeface="Arial"/>
                <a:sym typeface="Arial"/>
              </a:rPr>
              <a:t> and deforestation.</a:t>
            </a:r>
            <a:endParaRPr lang="en-US" sz="1200" dirty="0"/>
          </a:p>
        </p:txBody>
      </p:sp>
      <p:sp>
        <p:nvSpPr>
          <p:cNvPr id="21" name="Title 20"/>
          <p:cNvSpPr>
            <a:spLocks noGrp="1"/>
          </p:cNvSpPr>
          <p:nvPr>
            <p:ph type="title"/>
          </p:nvPr>
        </p:nvSpPr>
        <p:spPr>
          <a:xfrm>
            <a:off x="0" y="478895"/>
            <a:ext cx="9144000" cy="994306"/>
          </a:xfrm>
        </p:spPr>
        <p:txBody>
          <a:bodyPr/>
          <a:lstStyle/>
          <a:p>
            <a:r>
              <a:rPr lang="en-GB" sz="3600" dirty="0">
                <a:latin typeface="+mn-lt"/>
                <a:ea typeface="Arial"/>
                <a:cs typeface="Arial"/>
                <a:sym typeface="Arial"/>
              </a:rPr>
              <a:t>Dangers to Amazon Tribal Peoples</a:t>
            </a:r>
            <a:endParaRPr lang="en-GB" sz="3600" dirty="0">
              <a:latin typeface="+mn-lt"/>
            </a:endParaRPr>
          </a:p>
        </p:txBody>
      </p:sp>
      <p:sp>
        <p:nvSpPr>
          <p:cNvPr id="2" name="Rectangle 1">
            <a:hlinkClick r:id="rId2"/>
            <a:extLst>
              <a:ext uri="{FF2B5EF4-FFF2-40B4-BE49-F238E27FC236}">
                <a16:creationId xmlns:a16="http://schemas.microsoft.com/office/drawing/2014/main" id="{24314830-F7B7-4B1F-8AB7-2AB8B9D96EDB}"/>
              </a:ext>
            </a:extLst>
          </p:cNvPr>
          <p:cNvSpPr/>
          <p:nvPr/>
        </p:nvSpPr>
        <p:spPr>
          <a:xfrm>
            <a:off x="8290560" y="6482080"/>
            <a:ext cx="856403" cy="375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4" name="Group 13">
            <a:extLst>
              <a:ext uri="{FF2B5EF4-FFF2-40B4-BE49-F238E27FC236}">
                <a16:creationId xmlns:a16="http://schemas.microsoft.com/office/drawing/2014/main" id="{F9E3DFE8-3792-4B2F-B63D-37D3AEE9492A}"/>
              </a:ext>
            </a:extLst>
          </p:cNvPr>
          <p:cNvGrpSpPr/>
          <p:nvPr/>
        </p:nvGrpSpPr>
        <p:grpSpPr>
          <a:xfrm>
            <a:off x="755650" y="2135896"/>
            <a:ext cx="4009297" cy="4723432"/>
            <a:chOff x="755650" y="2135896"/>
            <a:chExt cx="4009297" cy="4723432"/>
          </a:xfrm>
        </p:grpSpPr>
        <p:sp>
          <p:nvSpPr>
            <p:cNvPr id="6" name="Rectangle 5">
              <a:extLst>
                <a:ext uri="{FF2B5EF4-FFF2-40B4-BE49-F238E27FC236}">
                  <a16:creationId xmlns:a16="http://schemas.microsoft.com/office/drawing/2014/main" id="{9ACAFB94-BAB9-4356-9ED9-EC20A6C15374}"/>
                </a:ext>
              </a:extLst>
            </p:cNvPr>
            <p:cNvSpPr>
              <a:spLocks/>
            </p:cNvSpPr>
            <p:nvPr/>
          </p:nvSpPr>
          <p:spPr>
            <a:xfrm>
              <a:off x="755650" y="2135896"/>
              <a:ext cx="3731261" cy="4188427"/>
            </a:xfrm>
            <a:prstGeom prst="rect">
              <a:avLst/>
            </a:prstGeom>
            <a:solidFill>
              <a:schemeClr val="accent2">
                <a:lumMod val="75000"/>
              </a:schemeClr>
            </a:solidFill>
          </p:spPr>
          <p:txBody>
            <a:bodyPr wrap="square" lIns="108000" tIns="108000" rIns="108000" bIns="108000" anchor="ctr" anchorCtr="0">
              <a:spAutoFit/>
            </a:bodyPr>
            <a:lstStyle/>
            <a:p>
              <a:r>
                <a:rPr lang="en-GB" b="1" dirty="0">
                  <a:solidFill>
                    <a:schemeClr val="bg1"/>
                  </a:solidFill>
                </a:rPr>
                <a:t>Colonisation</a:t>
              </a:r>
            </a:p>
            <a:p>
              <a:endParaRPr lang="en-GB" sz="1600" dirty="0">
                <a:solidFill>
                  <a:schemeClr val="bg1"/>
                </a:solidFill>
              </a:endParaRPr>
            </a:p>
            <a:p>
              <a:pPr marL="0" marR="0" lvl="0" indent="0" algn="l" rtl="0">
                <a:spcBef>
                  <a:spcPts val="0"/>
                </a:spcBef>
                <a:spcAft>
                  <a:spcPts val="0"/>
                </a:spcAft>
                <a:buNone/>
              </a:pPr>
              <a:r>
                <a:rPr lang="en-GB" sz="1600" dirty="0">
                  <a:solidFill>
                    <a:schemeClr val="bg1"/>
                  </a:solidFill>
                </a:rPr>
                <a:t>When European settlers arrived in the Americas in the 15</a:t>
              </a:r>
              <a:r>
                <a:rPr lang="en-GB" sz="1600" baseline="30000" dirty="0">
                  <a:solidFill>
                    <a:schemeClr val="bg1"/>
                  </a:solidFill>
                </a:rPr>
                <a:t>th</a:t>
              </a:r>
              <a:r>
                <a:rPr lang="en-GB" sz="1600" dirty="0">
                  <a:solidFill>
                    <a:schemeClr val="bg1"/>
                  </a:solidFill>
                </a:rPr>
                <a:t> century, </a:t>
              </a:r>
              <a:r>
                <a:rPr lang="en-US" sz="1600" dirty="0">
                  <a:solidFill>
                    <a:schemeClr val="lt1"/>
                  </a:solidFill>
                  <a:ea typeface="Arial"/>
                  <a:cs typeface="Arial"/>
                  <a:sym typeface="Arial"/>
                </a:rPr>
                <a:t>millions of people in indigenous groups died due to diseases, such as flu, that the settlers brought with them.</a:t>
              </a:r>
              <a:endParaRPr lang="en-US" sz="1200" dirty="0"/>
            </a:p>
            <a:p>
              <a:pPr marL="0" marR="0" lvl="0" indent="0" algn="l" rtl="0">
                <a:spcBef>
                  <a:spcPts val="0"/>
                </a:spcBef>
                <a:spcAft>
                  <a:spcPts val="0"/>
                </a:spcAft>
                <a:buNone/>
              </a:pPr>
              <a:endParaRPr lang="en-US" sz="1600" dirty="0">
                <a:solidFill>
                  <a:schemeClr val="lt1"/>
                </a:solidFill>
                <a:ea typeface="Arial"/>
                <a:cs typeface="Arial"/>
                <a:sym typeface="Arial"/>
              </a:endParaRPr>
            </a:p>
            <a:p>
              <a:pPr marL="0" marR="0" lvl="0" indent="0" algn="l" rtl="0">
                <a:spcBef>
                  <a:spcPts val="0"/>
                </a:spcBef>
                <a:spcAft>
                  <a:spcPts val="0"/>
                </a:spcAft>
                <a:buNone/>
              </a:pPr>
              <a:r>
                <a:rPr lang="en-US" sz="1600" dirty="0">
                  <a:solidFill>
                    <a:schemeClr val="lt1"/>
                  </a:solidFill>
                  <a:ea typeface="Arial"/>
                  <a:cs typeface="Arial"/>
                  <a:sym typeface="Arial"/>
                </a:rPr>
                <a:t>Today, </a:t>
              </a:r>
              <a:r>
                <a:rPr lang="en-US" sz="1600" dirty="0" err="1">
                  <a:solidFill>
                    <a:schemeClr val="lt1"/>
                  </a:solidFill>
                  <a:ea typeface="Arial"/>
                  <a:cs typeface="Arial"/>
                  <a:sym typeface="Arial"/>
                </a:rPr>
                <a:t>colonisation</a:t>
              </a:r>
              <a:r>
                <a:rPr lang="en-US" sz="1600" dirty="0">
                  <a:solidFill>
                    <a:schemeClr val="lt1"/>
                  </a:solidFill>
                  <a:ea typeface="Arial"/>
                  <a:cs typeface="Arial"/>
                  <a:sym typeface="Arial"/>
                </a:rPr>
                <a:t> comes in the form of land grabbers. These are people who settle illegally, often by means of violence, in the lands where tribal peoples live, bringing with them illnesses, such as malaria. </a:t>
              </a:r>
              <a:endParaRPr lang="en-US" sz="1200" dirty="0"/>
            </a:p>
            <a:p>
              <a:endParaRPr lang="en-GB" sz="1600" dirty="0">
                <a:solidFill>
                  <a:schemeClr val="bg1"/>
                </a:solidFill>
              </a:endParaRPr>
            </a:p>
            <a:p>
              <a:endParaRPr lang="en-GB" sz="1600" dirty="0">
                <a:solidFill>
                  <a:schemeClr val="bg1"/>
                </a:solidFill>
              </a:endParaRPr>
            </a:p>
          </p:txBody>
        </p:sp>
        <p:pic>
          <p:nvPicPr>
            <p:cNvPr id="13" name="Picture 12">
              <a:extLst>
                <a:ext uri="{FF2B5EF4-FFF2-40B4-BE49-F238E27FC236}">
                  <a16:creationId xmlns:a16="http://schemas.microsoft.com/office/drawing/2014/main" id="{FB7F99E2-9F33-4636-88E0-756E0E5EC5EE}"/>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b="9622"/>
            <a:stretch/>
          </p:blipFill>
          <p:spPr>
            <a:xfrm>
              <a:off x="2678488" y="5381326"/>
              <a:ext cx="2086459" cy="1478002"/>
            </a:xfrm>
            <a:prstGeom prst="rect">
              <a:avLst/>
            </a:prstGeom>
          </p:spPr>
        </p:pic>
      </p:grpSp>
      <p:grpSp>
        <p:nvGrpSpPr>
          <p:cNvPr id="19" name="Group 18">
            <a:extLst>
              <a:ext uri="{FF2B5EF4-FFF2-40B4-BE49-F238E27FC236}">
                <a16:creationId xmlns:a16="http://schemas.microsoft.com/office/drawing/2014/main" id="{46C4BD19-F554-4F60-B3F6-0E216DE56477}"/>
              </a:ext>
            </a:extLst>
          </p:cNvPr>
          <p:cNvGrpSpPr/>
          <p:nvPr/>
        </p:nvGrpSpPr>
        <p:grpSpPr>
          <a:xfrm>
            <a:off x="4572341" y="2135897"/>
            <a:ext cx="4566759" cy="4188427"/>
            <a:chOff x="4572341" y="2135897"/>
            <a:chExt cx="4566759" cy="4188427"/>
          </a:xfrm>
        </p:grpSpPr>
        <p:sp>
          <p:nvSpPr>
            <p:cNvPr id="10" name="Rectangle 9">
              <a:extLst>
                <a:ext uri="{FF2B5EF4-FFF2-40B4-BE49-F238E27FC236}">
                  <a16:creationId xmlns:a16="http://schemas.microsoft.com/office/drawing/2014/main" id="{3D603055-DD01-4E25-92AE-FC62159E038C}"/>
                </a:ext>
              </a:extLst>
            </p:cNvPr>
            <p:cNvSpPr>
              <a:spLocks/>
            </p:cNvSpPr>
            <p:nvPr/>
          </p:nvSpPr>
          <p:spPr>
            <a:xfrm>
              <a:off x="4572341" y="2135897"/>
              <a:ext cx="3816009" cy="4188427"/>
            </a:xfrm>
            <a:prstGeom prst="rect">
              <a:avLst/>
            </a:prstGeom>
            <a:solidFill>
              <a:schemeClr val="accent3">
                <a:lumMod val="75000"/>
              </a:schemeClr>
            </a:solidFill>
          </p:spPr>
          <p:txBody>
            <a:bodyPr wrap="square" lIns="108000" tIns="108000" rIns="108000" bIns="108000" anchor="ctr" anchorCtr="0">
              <a:spAutoFit/>
            </a:bodyPr>
            <a:lstStyle/>
            <a:p>
              <a:r>
                <a:rPr lang="en-GB" b="1" dirty="0">
                  <a:solidFill>
                    <a:schemeClr val="bg1"/>
                  </a:solidFill>
                </a:rPr>
                <a:t>Deforestation</a:t>
              </a:r>
              <a:endParaRPr lang="en-GB" sz="1600" b="1" dirty="0">
                <a:solidFill>
                  <a:schemeClr val="bg1"/>
                </a:solidFill>
              </a:endParaRPr>
            </a:p>
            <a:p>
              <a:endParaRPr lang="en-GB" sz="1600" b="1" dirty="0">
                <a:solidFill>
                  <a:schemeClr val="bg1"/>
                </a:solidFill>
              </a:endParaRPr>
            </a:p>
            <a:p>
              <a:pPr marL="0" marR="0" lvl="0" indent="0" algn="l" rtl="0">
                <a:spcBef>
                  <a:spcPts val="0"/>
                </a:spcBef>
                <a:spcAft>
                  <a:spcPts val="0"/>
                </a:spcAft>
                <a:buNone/>
              </a:pPr>
              <a:r>
                <a:rPr lang="en-GB" sz="1600" dirty="0">
                  <a:solidFill>
                    <a:schemeClr val="bg1"/>
                  </a:solidFill>
                </a:rPr>
                <a:t>In 2001, the Amazon rainforest covered 5.4 million km</a:t>
              </a:r>
              <a:r>
                <a:rPr lang="en-GB" sz="1600" baseline="30000" dirty="0">
                  <a:solidFill>
                    <a:schemeClr val="bg1"/>
                  </a:solidFill>
                </a:rPr>
                <a:t>2  </a:t>
              </a:r>
              <a:r>
                <a:rPr lang="en-GB" sz="1600" dirty="0">
                  <a:solidFill>
                    <a:schemeClr val="bg1"/>
                  </a:solidFill>
                </a:rPr>
                <a:t>- </a:t>
              </a:r>
              <a:r>
                <a:rPr lang="en-US" sz="1600" dirty="0">
                  <a:solidFill>
                    <a:schemeClr val="lt1"/>
                  </a:solidFill>
                  <a:ea typeface="Arial"/>
                  <a:cs typeface="Arial"/>
                  <a:sym typeface="Arial"/>
                </a:rPr>
                <a:t>approximately 87% of the surface it originally covered. Most of the deforestation occurred in the Brazilian forest, mainly due to cattle ranching and crop growing.</a:t>
              </a:r>
              <a:endParaRPr lang="en-US" sz="1200" dirty="0"/>
            </a:p>
            <a:p>
              <a:pPr marL="0" marR="0" lvl="0" indent="0" algn="l" rtl="0">
                <a:spcBef>
                  <a:spcPts val="0"/>
                </a:spcBef>
                <a:spcAft>
                  <a:spcPts val="0"/>
                </a:spcAft>
                <a:buNone/>
              </a:pPr>
              <a:endParaRPr lang="en-US" sz="1600" dirty="0">
                <a:solidFill>
                  <a:schemeClr val="lt1"/>
                </a:solidFill>
                <a:ea typeface="Arial"/>
                <a:cs typeface="Arial"/>
                <a:sym typeface="Arial"/>
              </a:endParaRPr>
            </a:p>
            <a:p>
              <a:pPr marL="0" marR="0" lvl="0" indent="0" algn="l" rtl="0">
                <a:spcBef>
                  <a:spcPts val="0"/>
                </a:spcBef>
                <a:spcAft>
                  <a:spcPts val="0"/>
                </a:spcAft>
                <a:buNone/>
              </a:pPr>
              <a:r>
                <a:rPr lang="en-US" sz="1600" dirty="0">
                  <a:solidFill>
                    <a:schemeClr val="lt1"/>
                  </a:solidFill>
                  <a:ea typeface="Arial"/>
                  <a:cs typeface="Arial"/>
                  <a:sym typeface="Arial"/>
                </a:rPr>
                <a:t>However, in areas where tribal peoples have been able to stay in their land, deforestation has been stopped. Scientists have referred to the lands of tribal peoples as ‘the most important barrier to Amazon deforestation’.</a:t>
              </a:r>
              <a:endParaRPr lang="en-US" sz="1200" dirty="0"/>
            </a:p>
            <a:p>
              <a:endParaRPr lang="en-GB" sz="1600" dirty="0">
                <a:solidFill>
                  <a:schemeClr val="bg1"/>
                </a:solidFill>
              </a:endParaRPr>
            </a:p>
          </p:txBody>
        </p:sp>
        <p:pic>
          <p:nvPicPr>
            <p:cNvPr id="18" name="Picture 17">
              <a:extLst>
                <a:ext uri="{FF2B5EF4-FFF2-40B4-BE49-F238E27FC236}">
                  <a16:creationId xmlns:a16="http://schemas.microsoft.com/office/drawing/2014/main" id="{D8848C65-6947-4E4D-A071-E5ED2BE45754}"/>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r="10118"/>
            <a:stretch/>
          </p:blipFill>
          <p:spPr>
            <a:xfrm>
              <a:off x="7436094" y="4903541"/>
              <a:ext cx="1703006" cy="1342172"/>
            </a:xfrm>
            <a:prstGeom prst="rect">
              <a:avLst/>
            </a:prstGeom>
          </p:spPr>
        </p:pic>
      </p:grpSp>
    </p:spTree>
    <p:extLst>
      <p:ext uri="{BB962C8B-B14F-4D97-AF65-F5344CB8AC3E}">
        <p14:creationId xmlns:p14="http://schemas.microsoft.com/office/powerpoint/2010/main" val="14553725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fade">
                                      <p:cBhvr>
                                        <p:cTn id="12"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755651" y="1319914"/>
            <a:ext cx="7632700" cy="464331"/>
          </a:xfrm>
          <a:prstGeom prst="rect">
            <a:avLst/>
          </a:prstGeom>
          <a:solidFill>
            <a:srgbClr val="7A8A47"/>
          </a:soli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108000" rIns="108000" bIns="108000" rtlCol="0" anchor="ctr">
            <a:spAutoFit/>
          </a:bodyPr>
          <a:lstStyle/>
          <a:p>
            <a:pPr algn="ctr"/>
            <a:r>
              <a:rPr lang="en-GB" sz="1600" dirty="0"/>
              <a:t>The Amazon Rubber Boom took place between 1879 and 1912. </a:t>
            </a:r>
          </a:p>
        </p:txBody>
      </p:sp>
      <p:sp>
        <p:nvSpPr>
          <p:cNvPr id="21" name="Title 20"/>
          <p:cNvSpPr>
            <a:spLocks noGrp="1"/>
          </p:cNvSpPr>
          <p:nvPr>
            <p:ph type="title"/>
          </p:nvPr>
        </p:nvSpPr>
        <p:spPr>
          <a:xfrm>
            <a:off x="0" y="478895"/>
            <a:ext cx="9144000" cy="994306"/>
          </a:xfrm>
        </p:spPr>
        <p:txBody>
          <a:bodyPr/>
          <a:lstStyle/>
          <a:p>
            <a:r>
              <a:rPr lang="en-GB" sz="3600" dirty="0">
                <a:latin typeface="+mn-lt"/>
              </a:rPr>
              <a:t>The Amazon Rubber Boom</a:t>
            </a:r>
          </a:p>
        </p:txBody>
      </p:sp>
      <p:sp>
        <p:nvSpPr>
          <p:cNvPr id="2" name="Rectangle 1">
            <a:hlinkClick r:id="rId2"/>
            <a:extLst>
              <a:ext uri="{FF2B5EF4-FFF2-40B4-BE49-F238E27FC236}">
                <a16:creationId xmlns:a16="http://schemas.microsoft.com/office/drawing/2014/main" id="{24314830-F7B7-4B1F-8AB7-2AB8B9D96EDB}"/>
              </a:ext>
            </a:extLst>
          </p:cNvPr>
          <p:cNvSpPr/>
          <p:nvPr/>
        </p:nvSpPr>
        <p:spPr>
          <a:xfrm>
            <a:off x="8290560" y="6482080"/>
            <a:ext cx="856403" cy="375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Rectangle 5">
            <a:extLst>
              <a:ext uri="{FF2B5EF4-FFF2-40B4-BE49-F238E27FC236}">
                <a16:creationId xmlns:a16="http://schemas.microsoft.com/office/drawing/2014/main" id="{9ACAFB94-BAB9-4356-9ED9-EC20A6C15374}"/>
              </a:ext>
            </a:extLst>
          </p:cNvPr>
          <p:cNvSpPr>
            <a:spLocks/>
          </p:cNvSpPr>
          <p:nvPr/>
        </p:nvSpPr>
        <p:spPr>
          <a:xfrm>
            <a:off x="755650" y="1914560"/>
            <a:ext cx="5611594" cy="2187879"/>
          </a:xfrm>
          <a:prstGeom prst="rect">
            <a:avLst/>
          </a:prstGeom>
          <a:solidFill>
            <a:srgbClr val="BCA017"/>
          </a:solidFill>
        </p:spPr>
        <p:txBody>
          <a:bodyPr wrap="square" lIns="108000" tIns="108000" rIns="108000" bIns="108000" anchor="ctr" anchorCtr="0">
            <a:spAutoFit/>
          </a:bodyPr>
          <a:lstStyle/>
          <a:p>
            <a:r>
              <a:rPr lang="en-ES" sz="1600" dirty="0">
                <a:solidFill>
                  <a:schemeClr val="bg1"/>
                </a:solidFill>
              </a:rPr>
              <a:t>The boom </a:t>
            </a:r>
            <a:r>
              <a:rPr lang="en-GB" sz="1600" dirty="0">
                <a:solidFill>
                  <a:schemeClr val="bg1"/>
                </a:solidFill>
              </a:rPr>
              <a:t>occurred as</a:t>
            </a:r>
            <a:r>
              <a:rPr lang="en-ES" sz="1600" dirty="0">
                <a:solidFill>
                  <a:schemeClr val="bg1"/>
                </a:solidFill>
              </a:rPr>
              <a:t> a result of several events</a:t>
            </a:r>
            <a:r>
              <a:rPr lang="en-GB" sz="1600" dirty="0">
                <a:solidFill>
                  <a:schemeClr val="bg1"/>
                </a:solidFill>
              </a:rPr>
              <a:t>. Firstly, in the middle of the 19</a:t>
            </a:r>
            <a:r>
              <a:rPr lang="en-GB" sz="1600" baseline="30000" dirty="0">
                <a:solidFill>
                  <a:schemeClr val="bg1"/>
                </a:solidFill>
              </a:rPr>
              <a:t>th</a:t>
            </a:r>
            <a:r>
              <a:rPr lang="en-GB" sz="1600" dirty="0">
                <a:solidFill>
                  <a:schemeClr val="bg1"/>
                </a:solidFill>
              </a:rPr>
              <a:t> century</a:t>
            </a:r>
            <a:r>
              <a:rPr lang="en-ES" sz="1600" dirty="0">
                <a:solidFill>
                  <a:schemeClr val="bg1"/>
                </a:solidFill>
              </a:rPr>
              <a:t>,</a:t>
            </a:r>
            <a:r>
              <a:rPr lang="en-GB" sz="1600" dirty="0">
                <a:solidFill>
                  <a:schemeClr val="bg1"/>
                </a:solidFill>
              </a:rPr>
              <a:t> </a:t>
            </a:r>
            <a:r>
              <a:rPr lang="en-GB" sz="1600" dirty="0">
                <a:solidFill>
                  <a:schemeClr val="lt1"/>
                </a:solidFill>
                <a:ea typeface="Arial"/>
                <a:cs typeface="Arial"/>
                <a:sym typeface="Arial"/>
              </a:rPr>
              <a:t>Charles Goodyear discovered that cooking and treating latex from rubber trees turned it into a product that had many different uses. This was followed by the invention of tyres by John Dunlop in 1888. Finally, Henry Ford began mass production of the newly invented motor car at around the same time. These events created a pressing need for rubber.</a:t>
            </a:r>
            <a:endParaRPr lang="en-ES" sz="1600" dirty="0">
              <a:solidFill>
                <a:schemeClr val="bg1"/>
              </a:solidFill>
            </a:endParaRPr>
          </a:p>
        </p:txBody>
      </p:sp>
      <p:sp>
        <p:nvSpPr>
          <p:cNvPr id="4" name="Rectangle 3">
            <a:extLst>
              <a:ext uri="{FF2B5EF4-FFF2-40B4-BE49-F238E27FC236}">
                <a16:creationId xmlns:a16="http://schemas.microsoft.com/office/drawing/2014/main" id="{5F92221A-7BF7-4EF5-A021-EF070450B9CE}"/>
              </a:ext>
            </a:extLst>
          </p:cNvPr>
          <p:cNvSpPr>
            <a:spLocks/>
          </p:cNvSpPr>
          <p:nvPr/>
        </p:nvSpPr>
        <p:spPr>
          <a:xfrm>
            <a:off x="755650" y="4102439"/>
            <a:ext cx="5611594" cy="2187879"/>
          </a:xfrm>
          <a:prstGeom prst="rect">
            <a:avLst/>
          </a:prstGeom>
          <a:solidFill>
            <a:srgbClr val="C46213"/>
          </a:solidFill>
        </p:spPr>
        <p:txBody>
          <a:bodyPr wrap="square" lIns="108000" tIns="108000" rIns="108000" bIns="108000" anchor="ctr" anchorCtr="0">
            <a:spAutoFit/>
          </a:bodyPr>
          <a:lstStyle/>
          <a:p>
            <a:pPr lvl="0"/>
            <a:r>
              <a:rPr lang="en-US" sz="1600" dirty="0">
                <a:solidFill>
                  <a:schemeClr val="lt1"/>
                </a:solidFill>
                <a:ea typeface="Arial"/>
                <a:cs typeface="Arial"/>
                <a:sym typeface="Arial"/>
              </a:rPr>
              <a:t>When it became known that the rubber tree grew abundantly in the Amazon rainforest, thousands of fortune-seekers rushed into the lands of the Amazon tribal peoples. However, they needed workers to collect the latex. Tens of thousands of members of the Amazon indigenous groups were enslaved and those who escaped were victims of the epidemics that the fortune-seekers brought with them.</a:t>
            </a:r>
            <a:endParaRPr lang="en-US" sz="1600" dirty="0"/>
          </a:p>
        </p:txBody>
      </p:sp>
      <p:pic>
        <p:nvPicPr>
          <p:cNvPr id="8" name="Picture 7">
            <a:extLst>
              <a:ext uri="{FF2B5EF4-FFF2-40B4-BE49-F238E27FC236}">
                <a16:creationId xmlns:a16="http://schemas.microsoft.com/office/drawing/2014/main" id="{B091607B-4320-428A-BD29-4B921975424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428586" y="1907828"/>
            <a:ext cx="2145464" cy="2194137"/>
          </a:xfrm>
          <a:prstGeom prst="rect">
            <a:avLst/>
          </a:prstGeom>
        </p:spPr>
      </p:pic>
      <p:pic>
        <p:nvPicPr>
          <p:cNvPr id="11" name="Picture 10">
            <a:extLst>
              <a:ext uri="{FF2B5EF4-FFF2-40B4-BE49-F238E27FC236}">
                <a16:creationId xmlns:a16="http://schemas.microsoft.com/office/drawing/2014/main" id="{3ECDDC7D-C5BD-46EA-98F7-690225ED461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809867" y="3926559"/>
            <a:ext cx="1578483" cy="2240648"/>
          </a:xfrm>
          <a:prstGeom prst="rect">
            <a:avLst/>
          </a:prstGeom>
        </p:spPr>
      </p:pic>
    </p:spTree>
    <p:extLst>
      <p:ext uri="{BB962C8B-B14F-4D97-AF65-F5344CB8AC3E}">
        <p14:creationId xmlns:p14="http://schemas.microsoft.com/office/powerpoint/2010/main" val="38740244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4"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755650" y="1364834"/>
            <a:ext cx="6156877" cy="956773"/>
          </a:xfrm>
          <a:prstGeom prst="rect">
            <a:avLst/>
          </a:prstGeom>
          <a:solidFill>
            <a:srgbClr val="7A8A4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algn="ctr"/>
            <a:r>
              <a:rPr lang="en-ES" sz="1600" dirty="0"/>
              <a:t>The Kayapo live in a vast area that spreads across t</a:t>
            </a:r>
            <a:r>
              <a:rPr lang="en-GB" sz="1600" dirty="0"/>
              <a:t>he</a:t>
            </a:r>
            <a:r>
              <a:rPr lang="en-ES" sz="1600" dirty="0"/>
              <a:t> </a:t>
            </a:r>
            <a:endParaRPr lang="en-GB" sz="1600" dirty="0"/>
          </a:p>
          <a:p>
            <a:pPr algn="ctr"/>
            <a:r>
              <a:rPr lang="en-ES" sz="1600" dirty="0"/>
              <a:t>Brazilian states of Pará and Mato Grosso. They live </a:t>
            </a:r>
            <a:endParaRPr lang="en-GB" sz="1600" dirty="0"/>
          </a:p>
          <a:p>
            <a:pPr algn="ctr"/>
            <a:r>
              <a:rPr lang="en-ES" sz="1600" dirty="0"/>
              <a:t>along the Xingu </a:t>
            </a:r>
            <a:r>
              <a:rPr lang="en-GB" sz="1600" dirty="0"/>
              <a:t>river</a:t>
            </a:r>
            <a:r>
              <a:rPr lang="en-ES" sz="1600" dirty="0"/>
              <a:t>.</a:t>
            </a:r>
          </a:p>
        </p:txBody>
      </p:sp>
      <p:sp>
        <p:nvSpPr>
          <p:cNvPr id="21" name="Title 20"/>
          <p:cNvSpPr>
            <a:spLocks noGrp="1"/>
          </p:cNvSpPr>
          <p:nvPr>
            <p:ph type="title"/>
          </p:nvPr>
        </p:nvSpPr>
        <p:spPr>
          <a:xfrm>
            <a:off x="0" y="478895"/>
            <a:ext cx="9144000" cy="994306"/>
          </a:xfrm>
        </p:spPr>
        <p:txBody>
          <a:bodyPr/>
          <a:lstStyle/>
          <a:p>
            <a:r>
              <a:rPr lang="en-ES" sz="3600" b="1" dirty="0"/>
              <a:t>The Kayapo</a:t>
            </a:r>
          </a:p>
        </p:txBody>
      </p:sp>
      <p:sp>
        <p:nvSpPr>
          <p:cNvPr id="2" name="Rectangle 1">
            <a:hlinkClick r:id="rId2"/>
            <a:extLst>
              <a:ext uri="{FF2B5EF4-FFF2-40B4-BE49-F238E27FC236}">
                <a16:creationId xmlns:a16="http://schemas.microsoft.com/office/drawing/2014/main" id="{24314830-F7B7-4B1F-8AB7-2AB8B9D96EDB}"/>
              </a:ext>
            </a:extLst>
          </p:cNvPr>
          <p:cNvSpPr/>
          <p:nvPr/>
        </p:nvSpPr>
        <p:spPr>
          <a:xfrm>
            <a:off x="8290560" y="6482080"/>
            <a:ext cx="856403" cy="375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Rectangle 5">
            <a:extLst>
              <a:ext uri="{FF2B5EF4-FFF2-40B4-BE49-F238E27FC236}">
                <a16:creationId xmlns:a16="http://schemas.microsoft.com/office/drawing/2014/main" id="{9ACAFB94-BAB9-4356-9ED9-EC20A6C15374}"/>
              </a:ext>
            </a:extLst>
          </p:cNvPr>
          <p:cNvSpPr>
            <a:spLocks/>
          </p:cNvSpPr>
          <p:nvPr/>
        </p:nvSpPr>
        <p:spPr>
          <a:xfrm>
            <a:off x="755650" y="2416707"/>
            <a:ext cx="4789472" cy="956773"/>
          </a:xfrm>
          <a:prstGeom prst="rect">
            <a:avLst/>
          </a:prstGeom>
          <a:solidFill>
            <a:srgbClr val="BCA017"/>
          </a:solidFill>
        </p:spPr>
        <p:txBody>
          <a:bodyPr wrap="square" lIns="108000" tIns="108000" rIns="108000" bIns="108000" anchor="ctr" anchorCtr="0">
            <a:spAutoFit/>
          </a:bodyPr>
          <a:lstStyle/>
          <a:p>
            <a:r>
              <a:rPr lang="en-ES" sz="1600" dirty="0">
                <a:solidFill>
                  <a:schemeClr val="bg1"/>
                </a:solidFill>
              </a:rPr>
              <a:t>They use intricate black body paint to cover their entire bodies, which allows them to blend into their surroundings when hunting in the forests.</a:t>
            </a:r>
          </a:p>
        </p:txBody>
      </p:sp>
      <p:sp>
        <p:nvSpPr>
          <p:cNvPr id="4" name="Rectangle 3">
            <a:extLst>
              <a:ext uri="{FF2B5EF4-FFF2-40B4-BE49-F238E27FC236}">
                <a16:creationId xmlns:a16="http://schemas.microsoft.com/office/drawing/2014/main" id="{5F92221A-7BF7-4EF5-A021-EF070450B9CE}"/>
              </a:ext>
            </a:extLst>
          </p:cNvPr>
          <p:cNvSpPr>
            <a:spLocks/>
          </p:cNvSpPr>
          <p:nvPr/>
        </p:nvSpPr>
        <p:spPr>
          <a:xfrm>
            <a:off x="755651" y="3447766"/>
            <a:ext cx="4789472" cy="464331"/>
          </a:xfrm>
          <a:prstGeom prst="rect">
            <a:avLst/>
          </a:prstGeom>
          <a:solidFill>
            <a:srgbClr val="BCA017"/>
          </a:solidFill>
        </p:spPr>
        <p:txBody>
          <a:bodyPr wrap="square" lIns="108000" tIns="108000" rIns="108000" bIns="108000" anchor="ctr" anchorCtr="0">
            <a:spAutoFit/>
          </a:bodyPr>
          <a:lstStyle/>
          <a:p>
            <a:r>
              <a:rPr lang="en-ES" sz="1600" dirty="0">
                <a:solidFill>
                  <a:schemeClr val="bg1"/>
                </a:solidFill>
              </a:rPr>
              <a:t>It is estimated that they number around 9,000.</a:t>
            </a:r>
          </a:p>
        </p:txBody>
      </p:sp>
      <p:sp>
        <p:nvSpPr>
          <p:cNvPr id="5" name="Rectangle 4">
            <a:extLst>
              <a:ext uri="{FF2B5EF4-FFF2-40B4-BE49-F238E27FC236}">
                <a16:creationId xmlns:a16="http://schemas.microsoft.com/office/drawing/2014/main" id="{5D43621A-DF81-4B3D-9F2C-70920E0F1D0A}"/>
              </a:ext>
            </a:extLst>
          </p:cNvPr>
          <p:cNvSpPr>
            <a:spLocks/>
          </p:cNvSpPr>
          <p:nvPr/>
        </p:nvSpPr>
        <p:spPr>
          <a:xfrm>
            <a:off x="755651" y="3986383"/>
            <a:ext cx="4789472" cy="1449216"/>
          </a:xfrm>
          <a:prstGeom prst="rect">
            <a:avLst/>
          </a:prstGeom>
          <a:solidFill>
            <a:srgbClr val="BCA017"/>
          </a:solidFill>
        </p:spPr>
        <p:txBody>
          <a:bodyPr wrap="square" lIns="108000" tIns="108000" rIns="108000" bIns="108000" anchor="ctr" anchorCtr="0">
            <a:spAutoFit/>
          </a:bodyPr>
          <a:lstStyle/>
          <a:p>
            <a:r>
              <a:rPr lang="en-ES" sz="1600" dirty="0">
                <a:solidFill>
                  <a:schemeClr val="bg1"/>
                </a:solidFill>
              </a:rPr>
              <a:t>The main threat to their survival comes from the hydroelectric dams that the Brazilian government </a:t>
            </a:r>
            <a:r>
              <a:rPr lang="en-GB" sz="1600" dirty="0">
                <a:solidFill>
                  <a:schemeClr val="bg1"/>
                </a:solidFill>
              </a:rPr>
              <a:t>have begun</a:t>
            </a:r>
            <a:r>
              <a:rPr lang="en-ES" sz="1600" dirty="0">
                <a:solidFill>
                  <a:schemeClr val="bg1"/>
                </a:solidFill>
              </a:rPr>
              <a:t> to build </a:t>
            </a:r>
            <a:r>
              <a:rPr lang="en-GB" sz="1600" dirty="0">
                <a:solidFill>
                  <a:schemeClr val="bg1"/>
                </a:solidFill>
              </a:rPr>
              <a:t>along</a:t>
            </a:r>
            <a:r>
              <a:rPr lang="en-ES" sz="1600" dirty="0">
                <a:solidFill>
                  <a:schemeClr val="bg1"/>
                </a:solidFill>
              </a:rPr>
              <a:t> the Xingu </a:t>
            </a:r>
            <a:r>
              <a:rPr lang="en-GB" sz="1600" dirty="0">
                <a:solidFill>
                  <a:schemeClr val="bg1"/>
                </a:solidFill>
              </a:rPr>
              <a:t>river</a:t>
            </a:r>
            <a:r>
              <a:rPr lang="en-ES" sz="1600" dirty="0">
                <a:solidFill>
                  <a:schemeClr val="bg1"/>
                </a:solidFill>
              </a:rPr>
              <a:t>. The biggest of these is the Belo Monte dam</a:t>
            </a:r>
            <a:r>
              <a:rPr lang="en-GB" sz="1600" dirty="0">
                <a:solidFill>
                  <a:schemeClr val="bg1"/>
                </a:solidFill>
              </a:rPr>
              <a:t>, which is the fourth </a:t>
            </a:r>
            <a:r>
              <a:rPr lang="en-ES" sz="1600" dirty="0">
                <a:solidFill>
                  <a:schemeClr val="bg1"/>
                </a:solidFill>
              </a:rPr>
              <a:t>largest in t</a:t>
            </a:r>
            <a:r>
              <a:rPr lang="en-GB" sz="1600" dirty="0">
                <a:solidFill>
                  <a:schemeClr val="bg1"/>
                </a:solidFill>
              </a:rPr>
              <a:t>he</a:t>
            </a:r>
            <a:r>
              <a:rPr lang="en-ES" sz="1600" dirty="0">
                <a:solidFill>
                  <a:schemeClr val="bg1"/>
                </a:solidFill>
              </a:rPr>
              <a:t> worl</a:t>
            </a:r>
            <a:r>
              <a:rPr lang="en-GB" sz="1600" dirty="0">
                <a:solidFill>
                  <a:schemeClr val="bg1"/>
                </a:solidFill>
              </a:rPr>
              <a:t>d. </a:t>
            </a:r>
            <a:endParaRPr lang="en-ES" sz="1600" dirty="0">
              <a:solidFill>
                <a:schemeClr val="bg1"/>
              </a:solidFill>
            </a:endParaRPr>
          </a:p>
        </p:txBody>
      </p:sp>
      <p:pic>
        <p:nvPicPr>
          <p:cNvPr id="8" name="Picture 7">
            <a:extLst>
              <a:ext uri="{FF2B5EF4-FFF2-40B4-BE49-F238E27FC236}">
                <a16:creationId xmlns:a16="http://schemas.microsoft.com/office/drawing/2014/main" id="{EFE4E3CD-D1F5-4506-A45B-C6352E89B46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263529" y="522815"/>
            <a:ext cx="1882182" cy="5856290"/>
          </a:xfrm>
          <a:prstGeom prst="rect">
            <a:avLst/>
          </a:prstGeom>
        </p:spPr>
      </p:pic>
    </p:spTree>
    <p:extLst>
      <p:ext uri="{BB962C8B-B14F-4D97-AF65-F5344CB8AC3E}">
        <p14:creationId xmlns:p14="http://schemas.microsoft.com/office/powerpoint/2010/main" val="6084951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4" grpId="0" animBg="1"/>
      <p:bldP spid="5"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755651" y="1354086"/>
            <a:ext cx="7632700" cy="710552"/>
          </a:xfrm>
          <a:prstGeom prst="rect">
            <a:avLst/>
          </a:prstGeom>
          <a:solidFill>
            <a:srgbClr val="7A8A47"/>
          </a:soli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108000" rIns="108000" bIns="108000" rtlCol="0" anchor="ctr">
            <a:spAutoFit/>
          </a:bodyPr>
          <a:lstStyle/>
          <a:p>
            <a:pPr algn="ctr"/>
            <a:r>
              <a:rPr lang="en-GB" sz="1600" dirty="0"/>
              <a:t>In recent years, scientists have discovered that the lands of tribal peoples act as barriers to deforestation. </a:t>
            </a:r>
          </a:p>
        </p:txBody>
      </p:sp>
      <p:sp>
        <p:nvSpPr>
          <p:cNvPr id="21" name="Title 20"/>
          <p:cNvSpPr>
            <a:spLocks noGrp="1"/>
          </p:cNvSpPr>
          <p:nvPr>
            <p:ph type="title"/>
          </p:nvPr>
        </p:nvSpPr>
        <p:spPr>
          <a:xfrm>
            <a:off x="0" y="478895"/>
            <a:ext cx="9144000" cy="994306"/>
          </a:xfrm>
        </p:spPr>
        <p:txBody>
          <a:bodyPr/>
          <a:lstStyle/>
          <a:p>
            <a:r>
              <a:rPr lang="en-ES" sz="3600" b="1" dirty="0"/>
              <a:t>Guardians of the Rainforest</a:t>
            </a:r>
          </a:p>
        </p:txBody>
      </p:sp>
      <p:sp>
        <p:nvSpPr>
          <p:cNvPr id="2" name="Rectangle 1">
            <a:hlinkClick r:id="rId2"/>
            <a:extLst>
              <a:ext uri="{FF2B5EF4-FFF2-40B4-BE49-F238E27FC236}">
                <a16:creationId xmlns:a16="http://schemas.microsoft.com/office/drawing/2014/main" id="{24314830-F7B7-4B1F-8AB7-2AB8B9D96EDB}"/>
              </a:ext>
            </a:extLst>
          </p:cNvPr>
          <p:cNvSpPr/>
          <p:nvPr/>
        </p:nvSpPr>
        <p:spPr>
          <a:xfrm>
            <a:off x="8290560" y="6482080"/>
            <a:ext cx="856403" cy="375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Rectangle 5">
            <a:extLst>
              <a:ext uri="{FF2B5EF4-FFF2-40B4-BE49-F238E27FC236}">
                <a16:creationId xmlns:a16="http://schemas.microsoft.com/office/drawing/2014/main" id="{9ACAFB94-BAB9-4356-9ED9-EC20A6C15374}"/>
              </a:ext>
            </a:extLst>
          </p:cNvPr>
          <p:cNvSpPr>
            <a:spLocks/>
          </p:cNvSpPr>
          <p:nvPr/>
        </p:nvSpPr>
        <p:spPr>
          <a:xfrm>
            <a:off x="755650" y="2181118"/>
            <a:ext cx="4269356" cy="2434101"/>
          </a:xfrm>
          <a:prstGeom prst="rect">
            <a:avLst/>
          </a:prstGeom>
          <a:solidFill>
            <a:srgbClr val="C9E1B1"/>
          </a:solidFill>
        </p:spPr>
        <p:txBody>
          <a:bodyPr wrap="square" lIns="108000" tIns="108000" rIns="108000" bIns="108000" anchor="ctr" anchorCtr="0">
            <a:spAutoFit/>
          </a:bodyPr>
          <a:lstStyle/>
          <a:p>
            <a:r>
              <a:rPr lang="en-ES" sz="1600" dirty="0"/>
              <a:t>Using satellite images, researchers have observed indigenous reserves in Brazil</a:t>
            </a:r>
            <a:r>
              <a:rPr lang="en-GB" sz="1600" dirty="0"/>
              <a:t>. These are </a:t>
            </a:r>
            <a:r>
              <a:rPr lang="en-ES" sz="1600" dirty="0"/>
              <a:t>lands that have been protected by the FUNAI so that illegal loggers and land grabbers cannot enter them. </a:t>
            </a:r>
            <a:r>
              <a:rPr lang="en-GB" sz="1600" dirty="0"/>
              <a:t>They found </a:t>
            </a:r>
            <a:r>
              <a:rPr lang="en-ES" sz="1600" dirty="0"/>
              <a:t>that </a:t>
            </a:r>
            <a:r>
              <a:rPr lang="en-GB" sz="1600" dirty="0"/>
              <a:t>deforestation was 66% higher outside indigenous reserves than inside while forest fires were considerably higher outside the reserves.</a:t>
            </a:r>
          </a:p>
        </p:txBody>
      </p:sp>
      <p:sp>
        <p:nvSpPr>
          <p:cNvPr id="5" name="Rectangle 4">
            <a:extLst>
              <a:ext uri="{FF2B5EF4-FFF2-40B4-BE49-F238E27FC236}">
                <a16:creationId xmlns:a16="http://schemas.microsoft.com/office/drawing/2014/main" id="{5D43621A-DF81-4B3D-9F2C-70920E0F1D0A}"/>
              </a:ext>
            </a:extLst>
          </p:cNvPr>
          <p:cNvSpPr>
            <a:spLocks/>
          </p:cNvSpPr>
          <p:nvPr/>
        </p:nvSpPr>
        <p:spPr>
          <a:xfrm>
            <a:off x="755651" y="4752470"/>
            <a:ext cx="4269356" cy="1202994"/>
          </a:xfrm>
          <a:prstGeom prst="rect">
            <a:avLst/>
          </a:prstGeom>
          <a:solidFill>
            <a:srgbClr val="C9E1B1"/>
          </a:solidFill>
        </p:spPr>
        <p:txBody>
          <a:bodyPr wrap="square" lIns="108000" tIns="108000" rIns="108000" bIns="108000" anchor="ctr" anchorCtr="0">
            <a:spAutoFit/>
          </a:bodyPr>
          <a:lstStyle/>
          <a:p>
            <a:r>
              <a:rPr lang="en-GB" sz="1600" dirty="0"/>
              <a:t>This shows that Amazon tribes have a truly respectful and environmentally friendly lifestyle and that we can consider them guardians of the rainforest.</a:t>
            </a:r>
            <a:endParaRPr lang="en-ES" sz="1600" dirty="0"/>
          </a:p>
        </p:txBody>
      </p:sp>
      <p:pic>
        <p:nvPicPr>
          <p:cNvPr id="9" name="Picture 8">
            <a:extLst>
              <a:ext uri="{FF2B5EF4-FFF2-40B4-BE49-F238E27FC236}">
                <a16:creationId xmlns:a16="http://schemas.microsoft.com/office/drawing/2014/main" id="{F028DBA5-9C69-40F8-A29F-33EBE77D39F9}"/>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r="43583" b="7938"/>
          <a:stretch/>
        </p:blipFill>
        <p:spPr>
          <a:xfrm>
            <a:off x="5117325" y="2181119"/>
            <a:ext cx="3271024" cy="3774346"/>
          </a:xfrm>
          <a:prstGeom prst="rect">
            <a:avLst/>
          </a:prstGeom>
        </p:spPr>
      </p:pic>
    </p:spTree>
    <p:extLst>
      <p:ext uri="{BB962C8B-B14F-4D97-AF65-F5344CB8AC3E}">
        <p14:creationId xmlns:p14="http://schemas.microsoft.com/office/powerpoint/2010/main" val="2766426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hlinkClick r:id="rId2"/>
            <a:extLst>
              <a:ext uri="{FF2B5EF4-FFF2-40B4-BE49-F238E27FC236}">
                <a16:creationId xmlns:a16="http://schemas.microsoft.com/office/drawing/2014/main" id="{3D148E0F-CB5B-468D-8661-4E947932827E}"/>
              </a:ext>
            </a:extLst>
          </p:cNvPr>
          <p:cNvSpPr/>
          <p:nvPr/>
        </p:nvSpPr>
        <p:spPr>
          <a:xfrm>
            <a:off x="3738879" y="2919307"/>
            <a:ext cx="1517227" cy="116501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extBox 1"/>
          <p:cNvSpPr txBox="1"/>
          <p:nvPr/>
        </p:nvSpPr>
        <p:spPr>
          <a:xfrm>
            <a:off x="261257" y="121920"/>
            <a:ext cx="7898674" cy="6801862"/>
          </a:xfrm>
          <a:prstGeom prst="rect">
            <a:avLst/>
          </a:prstGeom>
          <a:solidFill>
            <a:srgbClr val="92D050"/>
          </a:solidFill>
        </p:spPr>
        <p:txBody>
          <a:bodyPr wrap="square" rtlCol="0">
            <a:spAutoFit/>
          </a:bodyPr>
          <a:lstStyle/>
          <a:p>
            <a:r>
              <a:rPr lang="en-US" dirty="0" smtClean="0">
                <a:latin typeface="Twinkl Cursive Unlooped" panose="02000000000000000000" pitchFamily="2" charset="0"/>
              </a:rPr>
              <a:t>This afternoon you will use books and the internet to find out about the lives of the Kayapo tribe. You will need look at different areas of their life and then compare it to your own.</a:t>
            </a:r>
          </a:p>
          <a:p>
            <a:endParaRPr lang="en-US" dirty="0"/>
          </a:p>
          <a:p>
            <a:r>
              <a:rPr lang="en-US" sz="2800" dirty="0" smtClean="0">
                <a:latin typeface="Twinkl Cursive Unlooped" panose="02000000000000000000" pitchFamily="2" charset="0"/>
              </a:rPr>
              <a:t>You will need to look at:</a:t>
            </a:r>
          </a:p>
          <a:p>
            <a:endParaRPr lang="en-US" sz="2800" dirty="0">
              <a:latin typeface="Twinkl Cursive Unlooped" panose="02000000000000000000" pitchFamily="2" charset="0"/>
            </a:endParaRPr>
          </a:p>
          <a:p>
            <a:r>
              <a:rPr lang="en-US" sz="2800" u="sng" dirty="0" smtClean="0">
                <a:latin typeface="Twinkl Cursive Unlooped" panose="02000000000000000000" pitchFamily="2" charset="0"/>
              </a:rPr>
              <a:t>What they eat and drink.</a:t>
            </a:r>
          </a:p>
          <a:p>
            <a:endParaRPr lang="en-US" sz="2800" dirty="0">
              <a:latin typeface="Twinkl Cursive Unlooped" panose="02000000000000000000" pitchFamily="2" charset="0"/>
            </a:endParaRPr>
          </a:p>
          <a:p>
            <a:r>
              <a:rPr lang="en-US" sz="2800" u="sng" dirty="0" smtClean="0">
                <a:latin typeface="Twinkl Cursive Unlooped" panose="02000000000000000000" pitchFamily="2" charset="0"/>
              </a:rPr>
              <a:t>What they wear.</a:t>
            </a:r>
          </a:p>
          <a:p>
            <a:endParaRPr lang="en-US" sz="2800" u="sng" dirty="0">
              <a:latin typeface="Twinkl Cursive Unlooped" panose="02000000000000000000" pitchFamily="2" charset="0"/>
            </a:endParaRPr>
          </a:p>
          <a:p>
            <a:r>
              <a:rPr lang="en-US" sz="2800" u="sng" dirty="0" smtClean="0">
                <a:latin typeface="Twinkl Cursive Unlooped" panose="02000000000000000000" pitchFamily="2" charset="0"/>
              </a:rPr>
              <a:t>Where they live</a:t>
            </a:r>
            <a:r>
              <a:rPr lang="en-US" sz="2800" u="sng" dirty="0" smtClean="0">
                <a:latin typeface="Twinkl Cursive Unlooped" panose="02000000000000000000" pitchFamily="2" charset="0"/>
              </a:rPr>
              <a:t>.</a:t>
            </a:r>
          </a:p>
          <a:p>
            <a:endParaRPr lang="en-US" sz="2800" u="sng" dirty="0" smtClean="0">
              <a:latin typeface="Twinkl Cursive Unlooped" panose="02000000000000000000" pitchFamily="2" charset="0"/>
            </a:endParaRPr>
          </a:p>
          <a:p>
            <a:r>
              <a:rPr lang="en-US" sz="2800" u="sng" dirty="0" smtClean="0">
                <a:latin typeface="Twinkl Cursive Unlooped" panose="02000000000000000000" pitchFamily="2" charset="0"/>
              </a:rPr>
              <a:t>The weather/climate.</a:t>
            </a:r>
            <a:endParaRPr lang="en-US" sz="2800" u="sng" dirty="0" smtClean="0">
              <a:latin typeface="Twinkl Cursive Unlooped" panose="02000000000000000000" pitchFamily="2" charset="0"/>
            </a:endParaRPr>
          </a:p>
          <a:p>
            <a:endParaRPr lang="en-US" sz="2800" dirty="0">
              <a:latin typeface="Twinkl Cursive Unlooped" panose="02000000000000000000" pitchFamily="2" charset="0"/>
            </a:endParaRPr>
          </a:p>
          <a:p>
            <a:r>
              <a:rPr lang="en-US" sz="2800" u="sng" dirty="0" smtClean="0">
                <a:latin typeface="Twinkl Cursive Unlooped" panose="02000000000000000000" pitchFamily="2" charset="0"/>
              </a:rPr>
              <a:t>What they do in their day-to-day business.</a:t>
            </a:r>
          </a:p>
          <a:p>
            <a:r>
              <a:rPr lang="en-US" sz="2800" dirty="0" smtClean="0">
                <a:latin typeface="Twinkl Cursive Unlooped" panose="02000000000000000000" pitchFamily="2" charset="0"/>
              </a:rPr>
              <a:t>- For example, you go to school everyday, what do they do?</a:t>
            </a:r>
            <a:endParaRPr lang="en-GB" sz="2800" dirty="0">
              <a:latin typeface="Twinkl Cursive Unlooped" panose="02000000000000000000" pitchFamily="2" charset="0"/>
            </a:endParaRPr>
          </a:p>
        </p:txBody>
      </p:sp>
      <p:sp>
        <p:nvSpPr>
          <p:cNvPr id="4" name="TextBox 3"/>
          <p:cNvSpPr txBox="1"/>
          <p:nvPr/>
        </p:nvSpPr>
        <p:spPr>
          <a:xfrm>
            <a:off x="4998719" y="896983"/>
            <a:ext cx="3161212" cy="3877985"/>
          </a:xfrm>
          <a:prstGeom prst="rect">
            <a:avLst/>
          </a:prstGeom>
          <a:noFill/>
        </p:spPr>
        <p:txBody>
          <a:bodyPr wrap="square" rtlCol="0">
            <a:spAutoFit/>
          </a:bodyPr>
          <a:lstStyle/>
          <a:p>
            <a:r>
              <a:rPr lang="en-US" b="1" i="1" dirty="0" smtClean="0"/>
              <a:t>Example of what to write</a:t>
            </a:r>
            <a:r>
              <a:rPr lang="en-GB" b="1" i="1" dirty="0" smtClean="0"/>
              <a:t>:</a:t>
            </a:r>
          </a:p>
          <a:p>
            <a:r>
              <a:rPr lang="en-US" u="sng" dirty="0" smtClean="0"/>
              <a:t>What do the Kayapo tribe eat and drink?</a:t>
            </a:r>
            <a:endParaRPr lang="en-GB" u="sng" dirty="0" smtClean="0"/>
          </a:p>
          <a:p>
            <a:r>
              <a:rPr lang="en-US" sz="1600" dirty="0" smtClean="0"/>
              <a:t>The Kayapo tribe grow many vegetables to eat; they hunt for meat and fish. The meat they eat is monkeys and turtles. This is different to what we eat in England because we don’t usually hunt for our food and we would not each monkey or turtles, instead with eat beef, lamb and chicken. It is similar because we both eat fish and vegetables.</a:t>
            </a:r>
          </a:p>
        </p:txBody>
      </p:sp>
    </p:spTree>
    <p:extLst>
      <p:ext uri="{BB962C8B-B14F-4D97-AF65-F5344CB8AC3E}">
        <p14:creationId xmlns:p14="http://schemas.microsoft.com/office/powerpoint/2010/main" val="18080758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755651" y="1261807"/>
            <a:ext cx="7632700" cy="710552"/>
          </a:xfrm>
          <a:prstGeom prst="rect">
            <a:avLst/>
          </a:prstGeom>
          <a:solidFill>
            <a:srgbClr val="7A8A47"/>
          </a:soli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108000" rIns="108000" bIns="108000" rtlCol="0" anchor="ctr">
            <a:spAutoFit/>
          </a:bodyPr>
          <a:lstStyle/>
          <a:p>
            <a:pPr marL="0" marR="0" lvl="0" indent="0" algn="ctr" rtl="0">
              <a:spcBef>
                <a:spcPts val="0"/>
              </a:spcBef>
              <a:spcAft>
                <a:spcPts val="0"/>
              </a:spcAft>
              <a:buNone/>
            </a:pPr>
            <a:r>
              <a:rPr lang="en-US" sz="1600" dirty="0">
                <a:solidFill>
                  <a:schemeClr val="lt1"/>
                </a:solidFill>
                <a:ea typeface="Arial"/>
                <a:cs typeface="Arial"/>
                <a:sym typeface="Arial"/>
              </a:rPr>
              <a:t>The Yanomami are considered the largest isolated indigenous group in South America. Their population is approximately 35,000.</a:t>
            </a:r>
            <a:endParaRPr lang="en-US" sz="1200" dirty="0"/>
          </a:p>
        </p:txBody>
      </p:sp>
      <p:sp>
        <p:nvSpPr>
          <p:cNvPr id="21" name="Title 20"/>
          <p:cNvSpPr>
            <a:spLocks noGrp="1"/>
          </p:cNvSpPr>
          <p:nvPr>
            <p:ph type="title"/>
          </p:nvPr>
        </p:nvSpPr>
        <p:spPr>
          <a:xfrm>
            <a:off x="0" y="478895"/>
            <a:ext cx="9144000" cy="994306"/>
          </a:xfrm>
        </p:spPr>
        <p:txBody>
          <a:bodyPr/>
          <a:lstStyle/>
          <a:p>
            <a:r>
              <a:rPr lang="en-GB" sz="3600" dirty="0">
                <a:latin typeface="+mn-lt"/>
              </a:rPr>
              <a:t>The Yanomami</a:t>
            </a:r>
          </a:p>
        </p:txBody>
      </p:sp>
      <p:sp>
        <p:nvSpPr>
          <p:cNvPr id="2" name="Rectangle 1">
            <a:hlinkClick r:id="rId2"/>
            <a:extLst>
              <a:ext uri="{FF2B5EF4-FFF2-40B4-BE49-F238E27FC236}">
                <a16:creationId xmlns:a16="http://schemas.microsoft.com/office/drawing/2014/main" id="{24314830-F7B7-4B1F-8AB7-2AB8B9D96EDB}"/>
              </a:ext>
            </a:extLst>
          </p:cNvPr>
          <p:cNvSpPr/>
          <p:nvPr/>
        </p:nvSpPr>
        <p:spPr>
          <a:xfrm>
            <a:off x="8290560" y="6482080"/>
            <a:ext cx="856403" cy="375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Rectangle 5">
            <a:extLst>
              <a:ext uri="{FF2B5EF4-FFF2-40B4-BE49-F238E27FC236}">
                <a16:creationId xmlns:a16="http://schemas.microsoft.com/office/drawing/2014/main" id="{9ACAFB94-BAB9-4356-9ED9-EC20A6C15374}"/>
              </a:ext>
            </a:extLst>
          </p:cNvPr>
          <p:cNvSpPr>
            <a:spLocks/>
          </p:cNvSpPr>
          <p:nvPr/>
        </p:nvSpPr>
        <p:spPr>
          <a:xfrm>
            <a:off x="755650" y="2027466"/>
            <a:ext cx="7632700" cy="1202994"/>
          </a:xfrm>
          <a:prstGeom prst="rect">
            <a:avLst/>
          </a:prstGeom>
          <a:solidFill>
            <a:schemeClr val="accent3">
              <a:lumMod val="75000"/>
            </a:schemeClr>
          </a:solidFill>
        </p:spPr>
        <p:txBody>
          <a:bodyPr wrap="square" lIns="108000" tIns="108000" rIns="108000" bIns="108000" anchor="ctr" anchorCtr="0">
            <a:spAutoFit/>
          </a:bodyPr>
          <a:lstStyle/>
          <a:p>
            <a:pPr lvl="0"/>
            <a:r>
              <a:rPr lang="en-US" sz="1600" dirty="0">
                <a:solidFill>
                  <a:schemeClr val="lt1"/>
                </a:solidFill>
                <a:ea typeface="Arial"/>
                <a:cs typeface="Arial"/>
                <a:sym typeface="Arial"/>
              </a:rPr>
              <a:t>They live in northern Brazil and southern Venezuela in communal, circular homes, known as ‘</a:t>
            </a:r>
            <a:r>
              <a:rPr lang="en-US" sz="1600" dirty="0" err="1">
                <a:solidFill>
                  <a:schemeClr val="lt1"/>
                </a:solidFill>
                <a:ea typeface="Arial"/>
                <a:cs typeface="Arial"/>
                <a:sym typeface="Arial"/>
              </a:rPr>
              <a:t>yanos</a:t>
            </a:r>
            <a:r>
              <a:rPr lang="en-US" sz="1600" dirty="0">
                <a:solidFill>
                  <a:schemeClr val="lt1"/>
                </a:solidFill>
                <a:ea typeface="Arial"/>
                <a:cs typeface="Arial"/>
                <a:sym typeface="Arial"/>
              </a:rPr>
              <a:t>’ or ‘</a:t>
            </a:r>
            <a:r>
              <a:rPr lang="en-US" sz="1600" dirty="0" err="1">
                <a:solidFill>
                  <a:schemeClr val="lt1"/>
                </a:solidFill>
                <a:ea typeface="Arial"/>
                <a:cs typeface="Arial"/>
                <a:sym typeface="Arial"/>
              </a:rPr>
              <a:t>shabonos</a:t>
            </a:r>
            <a:r>
              <a:rPr lang="en-US" sz="1600" dirty="0">
                <a:solidFill>
                  <a:schemeClr val="lt1"/>
                </a:solidFill>
                <a:ea typeface="Arial"/>
                <a:cs typeface="Arial"/>
                <a:sym typeface="Arial"/>
              </a:rPr>
              <a:t>’. The </a:t>
            </a:r>
            <a:r>
              <a:rPr lang="en-US" sz="1600" dirty="0" err="1">
                <a:solidFill>
                  <a:schemeClr val="lt1"/>
                </a:solidFill>
                <a:ea typeface="Arial"/>
                <a:cs typeface="Arial"/>
                <a:sym typeface="Arial"/>
              </a:rPr>
              <a:t>yano</a:t>
            </a:r>
            <a:r>
              <a:rPr lang="en-US" sz="1600" dirty="0">
                <a:solidFill>
                  <a:schemeClr val="lt1"/>
                </a:solidFill>
                <a:ea typeface="Arial"/>
                <a:cs typeface="Arial"/>
                <a:sym typeface="Arial"/>
              </a:rPr>
              <a:t> has a big, central space for celebrations. The Yanomami sleep in hammocks made from cotton or palm </a:t>
            </a:r>
            <a:r>
              <a:rPr lang="en-US" sz="1600" dirty="0" err="1">
                <a:solidFill>
                  <a:schemeClr val="lt1"/>
                </a:solidFill>
                <a:ea typeface="Arial"/>
                <a:cs typeface="Arial"/>
                <a:sym typeface="Arial"/>
              </a:rPr>
              <a:t>fibre</a:t>
            </a:r>
            <a:r>
              <a:rPr lang="en-US" sz="1600" dirty="0">
                <a:solidFill>
                  <a:schemeClr val="lt1"/>
                </a:solidFill>
                <a:ea typeface="Arial"/>
                <a:cs typeface="Arial"/>
                <a:sym typeface="Arial"/>
              </a:rPr>
              <a:t>, hung from the roofed area of the </a:t>
            </a:r>
            <a:r>
              <a:rPr lang="en-US" sz="1600" dirty="0" err="1">
                <a:solidFill>
                  <a:schemeClr val="lt1"/>
                </a:solidFill>
                <a:ea typeface="Arial"/>
                <a:cs typeface="Arial"/>
                <a:sym typeface="Arial"/>
              </a:rPr>
              <a:t>yano</a:t>
            </a:r>
            <a:r>
              <a:rPr lang="en-US" sz="1600" dirty="0">
                <a:solidFill>
                  <a:schemeClr val="lt1"/>
                </a:solidFill>
                <a:ea typeface="Arial"/>
                <a:cs typeface="Arial"/>
                <a:sym typeface="Arial"/>
              </a:rPr>
              <a:t>. </a:t>
            </a:r>
            <a:endParaRPr lang="en-US" sz="1600" dirty="0"/>
          </a:p>
        </p:txBody>
      </p:sp>
      <p:sp>
        <p:nvSpPr>
          <p:cNvPr id="4" name="Rectangle 3">
            <a:extLst>
              <a:ext uri="{FF2B5EF4-FFF2-40B4-BE49-F238E27FC236}">
                <a16:creationId xmlns:a16="http://schemas.microsoft.com/office/drawing/2014/main" id="{5F92221A-7BF7-4EF5-A021-EF070450B9CE}"/>
              </a:ext>
            </a:extLst>
          </p:cNvPr>
          <p:cNvSpPr>
            <a:spLocks/>
          </p:cNvSpPr>
          <p:nvPr/>
        </p:nvSpPr>
        <p:spPr>
          <a:xfrm>
            <a:off x="755651" y="3288926"/>
            <a:ext cx="3656958" cy="2926543"/>
          </a:xfrm>
          <a:prstGeom prst="rect">
            <a:avLst/>
          </a:prstGeom>
          <a:solidFill>
            <a:schemeClr val="accent3">
              <a:lumMod val="75000"/>
            </a:schemeClr>
          </a:solidFill>
        </p:spPr>
        <p:txBody>
          <a:bodyPr wrap="square" lIns="108000" tIns="108000" rIns="108000" bIns="108000" anchor="ctr" anchorCtr="0">
            <a:spAutoFit/>
          </a:bodyPr>
          <a:lstStyle/>
          <a:p>
            <a:pPr lvl="0"/>
            <a:r>
              <a:rPr lang="en-US" sz="1600" dirty="0">
                <a:solidFill>
                  <a:schemeClr val="lt1"/>
                </a:solidFill>
                <a:ea typeface="Arial"/>
                <a:cs typeface="Arial"/>
                <a:sym typeface="Arial"/>
              </a:rPr>
              <a:t>One of the greatest threats to their survival is a road that was built in the 1970s. This was used during a gold rush in the 1980s, where 40,000 gold miners invaded the Yanomami land after a survey project detected mineral deposits in the area. The </a:t>
            </a:r>
            <a:endParaRPr lang="en-US" sz="1600" dirty="0"/>
          </a:p>
          <a:p>
            <a:pPr lvl="0"/>
            <a:r>
              <a:rPr lang="en-US" sz="1600" dirty="0">
                <a:solidFill>
                  <a:schemeClr val="lt1"/>
                </a:solidFill>
                <a:ea typeface="Arial"/>
                <a:cs typeface="Arial"/>
                <a:sym typeface="Arial"/>
              </a:rPr>
              <a:t>gold prospectors brought diseases to the area, to which the Yanomami had no immunity. In only seven years, 20% of the Yanomami died.</a:t>
            </a:r>
            <a:endParaRPr lang="en-US" sz="1600" dirty="0"/>
          </a:p>
        </p:txBody>
      </p:sp>
      <p:pic>
        <p:nvPicPr>
          <p:cNvPr id="7" name="Picture 6">
            <a:extLst>
              <a:ext uri="{FF2B5EF4-FFF2-40B4-BE49-F238E27FC236}">
                <a16:creationId xmlns:a16="http://schemas.microsoft.com/office/drawing/2014/main" id="{A9D3A822-B679-4B8E-A448-0681F4C22EA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135772" y="3119794"/>
            <a:ext cx="4428747" cy="3738206"/>
          </a:xfrm>
          <a:prstGeom prst="rect">
            <a:avLst/>
          </a:prstGeom>
        </p:spPr>
      </p:pic>
    </p:spTree>
    <p:extLst>
      <p:ext uri="{BB962C8B-B14F-4D97-AF65-F5344CB8AC3E}">
        <p14:creationId xmlns:p14="http://schemas.microsoft.com/office/powerpoint/2010/main" val="20344909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4" grpId="0" animBg="1"/>
    </p:bldLst>
  </p:timing>
</p:sld>
</file>

<file path=ppt/theme/theme1.xml><?xml version="1.0" encoding="utf-8"?>
<a:theme xmlns:a="http://schemas.openxmlformats.org/drawingml/2006/main" name="Office Theme">
  <a:themeElements>
    <a:clrScheme name="Twinkl Template">
      <a:dk1>
        <a:srgbClr val="1C1C1C"/>
      </a:dk1>
      <a:lt1>
        <a:sysClr val="window" lastClr="FFFFFF"/>
      </a:lt1>
      <a:dk2>
        <a:srgbClr val="4A4A4A"/>
      </a:dk2>
      <a:lt2>
        <a:srgbClr val="F4F2F2"/>
      </a:lt2>
      <a:accent1>
        <a:srgbClr val="E34192"/>
      </a:accent1>
      <a:accent2>
        <a:srgbClr val="EB8634"/>
      </a:accent2>
      <a:accent3>
        <a:srgbClr val="E6C734"/>
      </a:accent3>
      <a:accent4>
        <a:srgbClr val="79AD42"/>
      </a:accent4>
      <a:accent5>
        <a:srgbClr val="23A7F9"/>
      </a:accent5>
      <a:accent6>
        <a:srgbClr val="954EBE"/>
      </a:accent6>
      <a:hlink>
        <a:srgbClr val="23A7F9"/>
      </a:hlink>
      <a:folHlink>
        <a:srgbClr val="757070"/>
      </a:folHlink>
    </a:clrScheme>
    <a:fontScheme name="Custom 1">
      <a:majorFont>
        <a:latin typeface="Twinkl Sb"/>
        <a:ea typeface=""/>
        <a:cs typeface=""/>
      </a:majorFont>
      <a:minorFont>
        <a:latin typeface="Twink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18A0DB"/>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PowerPoint Template.potx" id="{F2D9965A-8C68-4F5E-A2B5-CF7E0DDA752E}" vid="{78487116-FFC1-4A12-BB7A-4083D6069C8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PowerPoint Template</Template>
  <TotalTime>264</TotalTime>
  <Words>1485</Words>
  <Application>Microsoft Office PowerPoint</Application>
  <PresentationFormat>On-screen Show (4:3)</PresentationFormat>
  <Paragraphs>77</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Twinkl Cursive Unlooped</vt:lpstr>
      <vt:lpstr>Calibri</vt:lpstr>
      <vt:lpstr>Twinkl</vt:lpstr>
      <vt:lpstr>Office Theme</vt:lpstr>
      <vt:lpstr>PowerPoint Presentation</vt:lpstr>
      <vt:lpstr>The Amazon Rainforest</vt:lpstr>
      <vt:lpstr>How Many Amazon Tribes Are There?</vt:lpstr>
      <vt:lpstr>Dangers to Amazon Tribal Peoples</vt:lpstr>
      <vt:lpstr>The Amazon Rubber Boom</vt:lpstr>
      <vt:lpstr>The Kayapo</vt:lpstr>
      <vt:lpstr>Guardians of the Rainforest</vt:lpstr>
      <vt:lpstr>PowerPoint Presentation</vt:lpstr>
      <vt:lpstr>The Yanomami</vt:lpstr>
      <vt:lpstr>The Korubo</vt:lpstr>
      <vt:lpstr>The Awá</vt:lpstr>
      <vt:lpstr>The Tupi</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Guidance</dc:title>
  <dc:creator>Claire Kerekes</dc:creator>
  <cp:lastModifiedBy>Mrs Millington</cp:lastModifiedBy>
  <cp:revision>22</cp:revision>
  <dcterms:created xsi:type="dcterms:W3CDTF">2020-04-13T12:09:49Z</dcterms:created>
  <dcterms:modified xsi:type="dcterms:W3CDTF">2023-01-30T18:13:35Z</dcterms:modified>
</cp:coreProperties>
</file>

<file path=docProps/thumbnail.jpeg>
</file>